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57"/>
  </p:notesMasterIdLst>
  <p:handoutMasterIdLst>
    <p:handoutMasterId r:id="rId58"/>
  </p:handoutMasterIdLst>
  <p:sldIdLst>
    <p:sldId id="256" r:id="rId2"/>
    <p:sldId id="431" r:id="rId3"/>
    <p:sldId id="450" r:id="rId4"/>
    <p:sldId id="267" r:id="rId5"/>
    <p:sldId id="268" r:id="rId6"/>
    <p:sldId id="293" r:id="rId7"/>
    <p:sldId id="393" r:id="rId8"/>
    <p:sldId id="392" r:id="rId9"/>
    <p:sldId id="396" r:id="rId10"/>
    <p:sldId id="395" r:id="rId11"/>
    <p:sldId id="398" r:id="rId12"/>
    <p:sldId id="399" r:id="rId13"/>
    <p:sldId id="401" r:id="rId14"/>
    <p:sldId id="402" r:id="rId15"/>
    <p:sldId id="415" r:id="rId16"/>
    <p:sldId id="425" r:id="rId17"/>
    <p:sldId id="426" r:id="rId18"/>
    <p:sldId id="427" r:id="rId19"/>
    <p:sldId id="428" r:id="rId20"/>
    <p:sldId id="403" r:id="rId21"/>
    <p:sldId id="414" r:id="rId22"/>
    <p:sldId id="408" r:id="rId23"/>
    <p:sldId id="448" r:id="rId24"/>
    <p:sldId id="397" r:id="rId25"/>
    <p:sldId id="405" r:id="rId26"/>
    <p:sldId id="406" r:id="rId27"/>
    <p:sldId id="407" r:id="rId28"/>
    <p:sldId id="409" r:id="rId29"/>
    <p:sldId id="413" r:id="rId30"/>
    <p:sldId id="410" r:id="rId31"/>
    <p:sldId id="416" r:id="rId32"/>
    <p:sldId id="442" r:id="rId33"/>
    <p:sldId id="443" r:id="rId34"/>
    <p:sldId id="444" r:id="rId35"/>
    <p:sldId id="445" r:id="rId36"/>
    <p:sldId id="446" r:id="rId37"/>
    <p:sldId id="435" r:id="rId38"/>
    <p:sldId id="437" r:id="rId39"/>
    <p:sldId id="438" r:id="rId40"/>
    <p:sldId id="439" r:id="rId41"/>
    <p:sldId id="440" r:id="rId42"/>
    <p:sldId id="449" r:id="rId43"/>
    <p:sldId id="441" r:id="rId44"/>
    <p:sldId id="447" r:id="rId45"/>
    <p:sldId id="411" r:id="rId46"/>
    <p:sldId id="429" r:id="rId47"/>
    <p:sldId id="430" r:id="rId48"/>
    <p:sldId id="417" r:id="rId49"/>
    <p:sldId id="418" r:id="rId50"/>
    <p:sldId id="419" r:id="rId51"/>
    <p:sldId id="420" r:id="rId52"/>
    <p:sldId id="421" r:id="rId53"/>
    <p:sldId id="422" r:id="rId54"/>
    <p:sldId id="423" r:id="rId55"/>
    <p:sldId id="424" r:id="rId56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990033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39" autoAdjust="0"/>
    <p:restoredTop sz="84775" autoAdjust="0"/>
  </p:normalViewPr>
  <p:slideViewPr>
    <p:cSldViewPr>
      <p:cViewPr varScale="1">
        <p:scale>
          <a:sx n="83" d="100"/>
          <a:sy n="83" d="100"/>
        </p:scale>
        <p:origin x="1555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2851"/>
    </p:cViewPr>
  </p:sorterViewPr>
  <p:notesViewPr>
    <p:cSldViewPr>
      <p:cViewPr varScale="1">
        <p:scale>
          <a:sx n="118" d="100"/>
          <a:sy n="118" d="100"/>
        </p:scale>
        <p:origin x="-1616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026">
            <a:extLst>
              <a:ext uri="{FF2B5EF4-FFF2-40B4-BE49-F238E27FC236}">
                <a16:creationId xmlns:a16="http://schemas.microsoft.com/office/drawing/2014/main" id="{336ABBE5-53A0-469D-8078-FC578754ED0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11267" name="Rectangle 1027">
            <a:extLst>
              <a:ext uri="{FF2B5EF4-FFF2-40B4-BE49-F238E27FC236}">
                <a16:creationId xmlns:a16="http://schemas.microsoft.com/office/drawing/2014/main" id="{FE823962-E6D0-4C0B-A228-DDF38825FDF8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11268" name="Rectangle 1028">
            <a:extLst>
              <a:ext uri="{FF2B5EF4-FFF2-40B4-BE49-F238E27FC236}">
                <a16:creationId xmlns:a16="http://schemas.microsoft.com/office/drawing/2014/main" id="{933F69A7-867A-4FB1-B785-C3BCE3A5BF93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11269" name="Rectangle 1029">
            <a:extLst>
              <a:ext uri="{FF2B5EF4-FFF2-40B4-BE49-F238E27FC236}">
                <a16:creationId xmlns:a16="http://schemas.microsoft.com/office/drawing/2014/main" id="{9C4F84DB-53F5-4970-81FA-ECF34829B83F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7F4F540-AB66-449A-837A-EDD1D58AE3A5}" type="slidenum">
              <a:rPr lang="en-US" altLang="LID4096"/>
              <a:pPr>
                <a:defRPr/>
              </a:pPr>
              <a:t>‹#›</a:t>
            </a:fld>
            <a:endParaRPr lang="en-US" altLang="LID4096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e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0.png>
</file>

<file path=ppt/media/image131.png>
</file>

<file path=ppt/media/image132.png>
</file>

<file path=ppt/media/image133.png>
</file>

<file path=ppt/media/image134.jpg>
</file>

<file path=ppt/media/image135.jp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sv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svg>
</file>

<file path=ppt/media/image170.png>
</file>

<file path=ppt/media/image171.pn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gif>
</file>

<file path=ppt/media/image30.png>
</file>

<file path=ppt/media/image31.svg>
</file>

<file path=ppt/media/image32.png>
</file>

<file path=ppt/media/image33.svg>
</file>

<file path=ppt/media/image34.png>
</file>

<file path=ppt/media/image35.jpeg>
</file>

<file path=ppt/media/image36.png>
</file>

<file path=ppt/media/image360.png>
</file>

<file path=ppt/media/image37.png>
</file>

<file path=ppt/media/image370.png>
</file>

<file path=ppt/media/image38.jpg>
</file>

<file path=ppt/media/image38.png>
</file>

<file path=ppt/media/image39.png>
</file>

<file path=ppt/media/image390.png>
</file>

<file path=ppt/media/image4.png>
</file>

<file path=ppt/media/image40.png>
</file>

<file path=ppt/media/image41.png>
</file>

<file path=ppt/media/image42.png>
</file>

<file path=ppt/media/image43.svg>
</file>

<file path=ppt/media/image44.png>
</file>

<file path=ppt/media/image45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png>
</file>

<file path=ppt/media/image52.png>
</file>

<file path=ppt/media/image53.png>
</file>

<file path=ppt/media/image530.png>
</file>

<file path=ppt/media/image54.png>
</file>

<file path=ppt/media/image540.png>
</file>

<file path=ppt/media/image55.png>
</file>

<file path=ppt/media/image550.png>
</file>

<file path=ppt/media/image551.png>
</file>

<file path=ppt/media/image56.png>
</file>

<file path=ppt/media/image560.png>
</file>

<file path=ppt/media/image57.png>
</file>

<file path=ppt/media/image58.png>
</file>

<file path=ppt/media/image59.png>
</file>

<file path=ppt/media/image590.png>
</file>

<file path=ppt/media/image6.png>
</file>

<file path=ppt/media/image60.png>
</file>

<file path=ppt/media/image600.png>
</file>

<file path=ppt/media/image61.png>
</file>

<file path=ppt/media/image610.png>
</file>

<file path=ppt/media/image62.png>
</file>

<file path=ppt/media/image620.png>
</file>

<file path=ppt/media/image63.png>
</file>

<file path=ppt/media/image630.png>
</file>

<file path=ppt/media/image64.png>
</file>

<file path=ppt/media/image640.png>
</file>

<file path=ppt/media/image65.png>
</file>

<file path=ppt/media/image66.png>
</file>

<file path=ppt/media/image67.png>
</file>

<file path=ppt/media/image68.png>
</file>

<file path=ppt/media/image69.jpeg>
</file>

<file path=ppt/media/image7.png>
</file>

<file path=ppt/media/image70.jpe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sv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jpeg>
</file>

<file path=ppt/media/image88.png>
</file>

<file path=ppt/media/image89.png>
</file>

<file path=ppt/media/image9.jp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42A33411-C8A9-4917-8FD7-C9EE17A8F53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GB" altLang="LID4096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A3DF833F-40C7-4933-A743-A40CBE330F62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Verdana" panose="020B0604030504040204" pitchFamily="34" charset="0"/>
              </a:defRPr>
            </a:lvl1pPr>
          </a:lstStyle>
          <a:p>
            <a:pPr>
              <a:defRPr/>
            </a:pPr>
            <a:endParaRPr lang="en-GB" altLang="LID4096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581DF6BB-5A99-48A5-9E7D-A6DEE3332535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8368A9B4-4F45-45BC-B10F-BF2502075D09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LID4096" noProof="0"/>
              <a:t>Click to edit Master text styles</a:t>
            </a:r>
          </a:p>
          <a:p>
            <a:pPr lvl="1"/>
            <a:r>
              <a:rPr lang="en-GB" altLang="LID4096" noProof="0"/>
              <a:t>Second level</a:t>
            </a:r>
          </a:p>
          <a:p>
            <a:pPr lvl="2"/>
            <a:r>
              <a:rPr lang="en-GB" altLang="LID4096" noProof="0"/>
              <a:t>Third level</a:t>
            </a:r>
          </a:p>
          <a:p>
            <a:pPr lvl="3"/>
            <a:r>
              <a:rPr lang="en-GB" altLang="LID4096" noProof="0"/>
              <a:t>Fourth level</a:t>
            </a:r>
          </a:p>
          <a:p>
            <a:pPr lvl="4"/>
            <a:r>
              <a:rPr lang="en-GB" altLang="LID4096" noProof="0"/>
              <a:t>Fifth level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AEB9B449-326F-423B-9333-317B808E3C42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Verdana" panose="020B0604030504040204" pitchFamily="34" charset="0"/>
              </a:defRPr>
            </a:lvl1pPr>
          </a:lstStyle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430D9B82-21FA-4D1B-881B-8DF4D5A991F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Verdana" panose="020B0604030504040204" pitchFamily="34" charset="0"/>
              </a:defRPr>
            </a:lvl1pPr>
          </a:lstStyle>
          <a:p>
            <a:pPr>
              <a:defRPr/>
            </a:pPr>
            <a:fld id="{9CE6267B-2174-47DF-9431-33C4CBC9A3E2}" type="slidenum">
              <a:rPr lang="en-GB" altLang="LID4096"/>
              <a:pPr>
                <a:defRPr/>
              </a:pPr>
              <a:t>‹#›</a:t>
            </a:fld>
            <a:endParaRPr lang="en-GB" altLang="LID4096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-28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-28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-28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-28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-28" charset="0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6">
            <a:extLst>
              <a:ext uri="{FF2B5EF4-FFF2-40B4-BE49-F238E27FC236}">
                <a16:creationId xmlns:a16="http://schemas.microsoft.com/office/drawing/2014/main" id="{685C9D3C-5200-4DAC-B985-56A60D61842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GB" altLang="LID4096" sz="1200">
                <a:latin typeface="Verdana" panose="020B0604030504040204" pitchFamily="34" charset="0"/>
              </a:rPr>
              <a:t>\</a:t>
            </a:r>
            <a:endParaRPr lang="en-GB" altLang="LID4096" sz="1200"/>
          </a:p>
        </p:txBody>
      </p:sp>
      <p:sp>
        <p:nvSpPr>
          <p:cNvPr id="17411" name="Rectangle 7">
            <a:extLst>
              <a:ext uri="{FF2B5EF4-FFF2-40B4-BE49-F238E27FC236}">
                <a16:creationId xmlns:a16="http://schemas.microsoft.com/office/drawing/2014/main" id="{9A7CE1A9-F88C-4240-B23C-C2DD54B464D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BAE9A2FB-E991-4FED-B525-8B7242B78036}" type="slidenum">
              <a:rPr lang="en-GB" altLang="LID4096" sz="1200" smtClean="0">
                <a:latin typeface="Verdana" panose="020B0604030504040204" pitchFamily="34" charset="0"/>
              </a:rPr>
              <a:pPr/>
              <a:t>1</a:t>
            </a:fld>
            <a:endParaRPr lang="en-GB" altLang="LID4096" sz="1200">
              <a:latin typeface="Verdana" panose="020B0604030504040204" pitchFamily="34" charset="0"/>
            </a:endParaRPr>
          </a:p>
        </p:txBody>
      </p:sp>
      <p:sp>
        <p:nvSpPr>
          <p:cNvPr id="17412" name="Rectangle 2">
            <a:extLst>
              <a:ext uri="{FF2B5EF4-FFF2-40B4-BE49-F238E27FC236}">
                <a16:creationId xmlns:a16="http://schemas.microsoft.com/office/drawing/2014/main" id="{DACE77B5-8656-43B8-9A16-E4AC18130F2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3" name="Rectangle 3">
            <a:extLst>
              <a:ext uri="{FF2B5EF4-FFF2-40B4-BE49-F238E27FC236}">
                <a16:creationId xmlns:a16="http://schemas.microsoft.com/office/drawing/2014/main" id="{8B9A089A-B29B-4394-82EC-C29EFA6153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altLang="LID4096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12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8934375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rgbClr val="000000"/>
              </a:solidFill>
              <a:effectLst/>
            </a:endParaRPr>
          </a:p>
          <a:p>
            <a:endParaRPr lang="en-US" dirty="0">
              <a:solidFill>
                <a:srgbClr val="800000"/>
              </a:solidFill>
              <a:effectLst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13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27843082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14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5505370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SOS model: cup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15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18832842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SOS model: cup</a:t>
            </a:r>
            <a:endParaRPr lang="LID4096" dirty="0"/>
          </a:p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16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8639301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SOS model: cup</a:t>
            </a:r>
            <a:endParaRPr lang="LID4096" dirty="0"/>
          </a:p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17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5626932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SOS model: cup</a:t>
            </a:r>
            <a:endParaRPr lang="LID4096" dirty="0"/>
          </a:p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18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226696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SOS model: cup</a:t>
            </a:r>
            <a:endParaRPr lang="LID4096" dirty="0"/>
          </a:p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19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20667350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22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22305180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23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9705446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6">
            <a:extLst>
              <a:ext uri="{FF2B5EF4-FFF2-40B4-BE49-F238E27FC236}">
                <a16:creationId xmlns:a16="http://schemas.microsoft.com/office/drawing/2014/main" id="{685C9D3C-5200-4DAC-B985-56A60D61842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GB" altLang="LID4096" sz="1200">
                <a:latin typeface="Verdana" panose="020B0604030504040204" pitchFamily="34" charset="0"/>
              </a:rPr>
              <a:t>\</a:t>
            </a:r>
            <a:endParaRPr lang="en-GB" altLang="LID4096" sz="1200"/>
          </a:p>
        </p:txBody>
      </p:sp>
      <p:sp>
        <p:nvSpPr>
          <p:cNvPr id="17411" name="Rectangle 7">
            <a:extLst>
              <a:ext uri="{FF2B5EF4-FFF2-40B4-BE49-F238E27FC236}">
                <a16:creationId xmlns:a16="http://schemas.microsoft.com/office/drawing/2014/main" id="{9A7CE1A9-F88C-4240-B23C-C2DD54B464D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BAE9A2FB-E991-4FED-B525-8B7242B78036}" type="slidenum">
              <a:rPr lang="en-GB" altLang="LID4096" sz="1200" smtClean="0">
                <a:latin typeface="Verdana" panose="020B0604030504040204" pitchFamily="34" charset="0"/>
              </a:rPr>
              <a:pPr/>
              <a:t>3</a:t>
            </a:fld>
            <a:endParaRPr lang="en-GB" altLang="LID4096" sz="1200">
              <a:latin typeface="Verdana" panose="020B0604030504040204" pitchFamily="34" charset="0"/>
            </a:endParaRPr>
          </a:p>
        </p:txBody>
      </p:sp>
      <p:sp>
        <p:nvSpPr>
          <p:cNvPr id="17412" name="Rectangle 2">
            <a:extLst>
              <a:ext uri="{FF2B5EF4-FFF2-40B4-BE49-F238E27FC236}">
                <a16:creationId xmlns:a16="http://schemas.microsoft.com/office/drawing/2014/main" id="{DACE77B5-8656-43B8-9A16-E4AC18130F2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3" name="Rectangle 3">
            <a:extLst>
              <a:ext uri="{FF2B5EF4-FFF2-40B4-BE49-F238E27FC236}">
                <a16:creationId xmlns:a16="http://schemas.microsoft.com/office/drawing/2014/main" id="{8B9A089A-B29B-4394-82EC-C29EFA6153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altLang="LID4096" dirty="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92200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24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18608602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rgbClr val="800000"/>
              </a:solidFill>
              <a:effectLst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25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10383105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rgbClr val="0000CC"/>
              </a:solidFill>
              <a:effectLst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26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9548314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27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6250857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28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1650695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29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77880806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30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428092242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50.000 source activations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31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429226965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32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57828113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33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40866909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4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60274641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34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28574595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35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3972527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36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9147015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37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57899960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38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81097605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39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184578537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40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294530332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41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108439221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42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148217679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43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6953482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5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149540104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44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61426761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45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8124188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46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276995171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rgbClr val="800000"/>
              </a:solidFill>
              <a:effectLst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47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196832359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data, 1mm, 512 averages SE, water. Uses 2.5% of the energy of the original data (from 25MHz to 0.42MHz)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48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81510871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data, 1mm, 512 averages SE, water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49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77596923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data, 1mm, 512 averages SE, cup with 1459 m/s 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50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245357781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data, 1mm, 512 averages SE, cup with 1459 m/s 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51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83081735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data, 1mm, 512 averages SE, 3sos, 1459 / 1514 m/s 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52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199693996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data, 1mm, 512 averages SE, 3sos, 1459 / 1514 m/s 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53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6357051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264990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data, 1mm, 512 averages SE, TOF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54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187559292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data, 1mm, 512 averages SE, 3sos, 1459 / 1514 m/s 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55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8667925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7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20081694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86995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1600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10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2395419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nl-NL"/>
              <a:t>Klik om de 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610FE62-2CEB-4319-B7F1-852AFFE02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EEA9B85-A9D0-4753-B6B2-CA2FF66BE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1C7CDA8-F1BC-46C7-8BD0-500448EA5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9A67DF-EFA2-4CFE-BBEC-DB0D52CF458F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6985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BFC8EFB-ACC0-4DE3-AB60-51B2936FE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F29EC20-01EE-46D2-AE9F-1ECF5AFBE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5DCDD74-0107-48DC-AC4F-7EACF5EAB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D804A6-5CC7-4FE9-B083-552305C1EB40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1678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591300" y="1143000"/>
            <a:ext cx="2019300" cy="4953000"/>
          </a:xfrm>
        </p:spPr>
        <p:txBody>
          <a:bodyPr vert="eaVert"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533400" y="1143000"/>
            <a:ext cx="5905500" cy="4953000"/>
          </a:xfrm>
        </p:spPr>
        <p:txBody>
          <a:bodyPr vert="eaVert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2CAE6E9-267C-4BDB-B4D7-E94C85E5D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235808D-C0A7-4E26-8F8A-AF06ED2C6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B08A56F-30E4-4B27-AD10-E9AC45C68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1F47CA-B46C-4031-A0D4-7EBFC2BDE4F3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93183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AndTx" preserve="1">
  <p:cSld name="Titel, grafiek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3400" y="1143000"/>
            <a:ext cx="8077200" cy="762000"/>
          </a:xfrm>
        </p:spPr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grafiek 2"/>
          <p:cNvSpPr>
            <a:spLocks noGrp="1"/>
          </p:cNvSpPr>
          <p:nvPr>
            <p:ph type="chart" sz="half" idx="1"/>
          </p:nvPr>
        </p:nvSpPr>
        <p:spPr>
          <a:xfrm>
            <a:off x="533400" y="1981200"/>
            <a:ext cx="3962400" cy="4114800"/>
          </a:xfrm>
        </p:spPr>
        <p:txBody>
          <a:bodyPr/>
          <a:lstStyle/>
          <a:p>
            <a:pPr lvl="0"/>
            <a:endParaRPr lang="nl-NL" noProof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648200" y="1981200"/>
            <a:ext cx="3962400" cy="4114800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C809707F-9394-4BAA-A0D2-8A8DF9688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D7376B0-D2E7-44D0-8816-3C13D8AC4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FA1BFEB-6C27-4076-90BA-1082573BA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28FCEA-BE67-485E-8CC0-C6E02CDD7D3B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514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2D1DC6-C436-45E3-845E-5853B7988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CA9EF0B-5BE9-4ADE-8F1F-91AAF5896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altLang="LID4096" sz="1400" kern="0" dirty="0"/>
              <a:t>Felix Lucka</a:t>
            </a:r>
            <a:endParaRPr lang="LID4096" altLang="LID4096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28EE63-BFDE-46CA-BD80-15800913E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F20D53-3A78-4287-9FC3-5A3B8D735E5C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520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E2BDDED-E1BF-4979-8FEB-DD8AFC3BF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8F7CBF7-6E6F-48ED-ACCE-6E547AC11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E5B795-ED9B-479F-A1E0-5A39F57F4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7F3F4C-ED18-4FF1-92AD-319602E00625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574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533400" y="1981200"/>
            <a:ext cx="39624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9624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396CF29-2F98-4401-8BC2-37EB76E6E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DF907C2D-D868-4109-B7A4-E54728208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B5656AC1-C691-41B1-BC99-470084931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D7243F-F48A-4DC9-AA8F-BCCEFB2D7D06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3418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7413D8BE-862E-4416-B620-3FFDD1699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D89BCE0E-9A40-4244-A55D-1BF309AA9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66526405-FA9E-4BF8-BBA6-00685BB39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455B0C-AFF1-45F6-8A86-751FCEF51190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018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C115B7B-C45A-423D-8FA2-B9C602780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49F85FDD-5477-4C42-BF05-ADD5C824B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456C8C1-F16E-440C-B602-2A83A1967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E31BEF-C000-4684-89BA-A8D50B83C8E9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4124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7594C839-2B2D-474A-BB94-84DAE535C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05A4ED5-00C8-48A3-9C45-CF7CC97BC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021A383-769D-4958-B55F-34EDAA527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E7F7CB-BC1B-4F8C-BF9A-E32E876C83B8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478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7B1B5E6-6618-4B76-9D83-FFA89000D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D02E0E9B-99BC-48EB-905C-DCCAB12F6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EDD7963-DB98-4C23-9906-B0EE0A084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A4EBCF-19C2-4B6C-81E2-F81567A8B5A7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484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BE05F56-28A1-40A3-BACC-7F432992F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ADE327F-68F5-4192-9D39-B46006539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64E5A18-B72C-4C75-9C14-2129D00C8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6EAB8A-2A34-4440-98E8-FF53C2D873C4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62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616A7983-B87C-4E23-ADA5-28BDCD9803E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1143000"/>
            <a:ext cx="8077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LID4096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747654A7-009F-4209-BCBA-BDA560AD6C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981200"/>
            <a:ext cx="8077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LID4096" dirty="0"/>
              <a:t>Click to edit Master text styles</a:t>
            </a:r>
          </a:p>
          <a:p>
            <a:pPr lvl="1"/>
            <a:r>
              <a:rPr lang="en-US" altLang="LID4096" dirty="0"/>
              <a:t>Second level</a:t>
            </a:r>
          </a:p>
          <a:p>
            <a:pPr lvl="2"/>
            <a:r>
              <a:rPr lang="en-US" altLang="LID4096" dirty="0"/>
              <a:t>Third level</a:t>
            </a:r>
          </a:p>
          <a:p>
            <a:pPr lvl="3"/>
            <a:r>
              <a:rPr lang="en-US" altLang="LID4096" dirty="0"/>
              <a:t>Fourth level</a:t>
            </a:r>
          </a:p>
          <a:p>
            <a:pPr lvl="4"/>
            <a:r>
              <a:rPr lang="en-US" altLang="LID4096" dirty="0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99C53A5A-BD53-43D9-BB1C-ED345A088D39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33400" y="6248400"/>
            <a:ext cx="1905000" cy="2769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50">
                <a:latin typeface="Verdana" panose="020B0604030504040204" pitchFamily="34" charset="0"/>
              </a:defRPr>
            </a:lvl1pPr>
          </a:lstStyle>
          <a:p>
            <a:pPr>
              <a:defRPr/>
            </a:pPr>
            <a:r>
              <a:rPr lang="en-GB" altLang="LID4096" kern="0" dirty="0"/>
              <a:t>Felix.Lucka@cwi.nl</a:t>
            </a:r>
            <a:endParaRPr lang="LID4096" altLang="LID4096" dirty="0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618B3BC0-CE0D-4B6F-9322-A910A57F976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38400" y="6248400"/>
            <a:ext cx="4267200" cy="2769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50" u="none">
                <a:solidFill>
                  <a:schemeClr val="tx1"/>
                </a:solidFill>
                <a:latin typeface="Verdana" panose="020B0604030504040204" pitchFamily="34" charset="0"/>
              </a:defRPr>
            </a:lvl1pPr>
          </a:lstStyle>
          <a:p>
            <a:pPr>
              <a:defRPr/>
            </a:pPr>
            <a:r>
              <a:rPr lang="en-US" dirty="0"/>
              <a:t>Photoacoustic &amp; Ultrasonic Breast Imaging</a:t>
            </a:r>
            <a:endParaRPr lang="LID4096" altLang="LID4096" dirty="0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69D1C6EA-21C8-46E3-B56D-5AE79FEAE91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056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Verdana" panose="020B0604030504040204" pitchFamily="34" charset="0"/>
              </a:defRPr>
            </a:lvl1pPr>
          </a:lstStyle>
          <a:p>
            <a:pPr>
              <a:defRPr/>
            </a:pPr>
            <a:fld id="{742E2529-C1CF-4118-82B1-DDE2DBF35006}" type="slidenum">
              <a:rPr lang="en-US" altLang="LID4096"/>
              <a:pPr>
                <a:defRPr/>
              </a:pPr>
              <a:t>‹#›</a:t>
            </a:fld>
            <a:endParaRPr lang="en-US" altLang="LID4096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+mj-lt"/>
          <a:ea typeface="MS PGothic" panose="020B0600070205080204" pitchFamily="34" charset="-128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Verdana" pitchFamily="-28" charset="0"/>
          <a:ea typeface="MS PGothic" panose="020B0600070205080204" pitchFamily="34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Verdana" pitchFamily="-28" charset="0"/>
          <a:ea typeface="MS PGothic" panose="020B0600070205080204" pitchFamily="34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Verdana" pitchFamily="-28" charset="0"/>
          <a:ea typeface="MS PGothic" panose="020B0600070205080204" pitchFamily="34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Verdana" pitchFamily="-28" charset="0"/>
          <a:ea typeface="MS PGothic" panose="020B0600070205080204" pitchFamily="34" charset="-128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Verdana" pitchFamily="-28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Verdana" pitchFamily="-28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Verdana" pitchFamily="-28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Verdana" pitchFamily="-2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800" b="1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4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itchFamily="-28" charset="2"/>
        <a:buChar char="§"/>
        <a:defRPr sz="1600">
          <a:solidFill>
            <a:schemeClr val="tx1"/>
          </a:solidFill>
          <a:latin typeface="+mn-lt"/>
          <a:ea typeface="ＭＳ Ｐゴシック" pitchFamily="-28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itchFamily="-28" charset="2"/>
        <a:buChar char="§"/>
        <a:defRPr sz="1600">
          <a:solidFill>
            <a:schemeClr val="tx1"/>
          </a:solidFill>
          <a:latin typeface="+mn-lt"/>
          <a:ea typeface="ＭＳ Ｐゴシック" pitchFamily="-28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itchFamily="-28" charset="2"/>
        <a:buChar char="§"/>
        <a:defRPr sz="1600">
          <a:solidFill>
            <a:schemeClr val="tx1"/>
          </a:solidFill>
          <a:latin typeface="+mn-lt"/>
          <a:ea typeface="ＭＳ Ｐゴシック" pitchFamily="-28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itchFamily="-28" charset="2"/>
        <a:buChar char="§"/>
        <a:defRPr sz="1600">
          <a:solidFill>
            <a:schemeClr val="tx1"/>
          </a:solidFill>
          <a:latin typeface="+mn-lt"/>
          <a:ea typeface="ＭＳ Ｐゴシック" pitchFamily="-28" charset="-128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17.svg"/><Relationship Id="rId18" Type="http://schemas.openxmlformats.org/officeDocument/2006/relationships/image" Target="../media/image42.png"/><Relationship Id="rId26" Type="http://schemas.openxmlformats.org/officeDocument/2006/relationships/image" Target="../media/image30.png"/><Relationship Id="rId3" Type="http://schemas.openxmlformats.org/officeDocument/2006/relationships/image" Target="../media/image39.png"/><Relationship Id="rId21" Type="http://schemas.openxmlformats.org/officeDocument/2006/relationships/image" Target="../media/image45.svg"/><Relationship Id="rId7" Type="http://schemas.openxmlformats.org/officeDocument/2006/relationships/image" Target="../media/image390.png"/><Relationship Id="rId12" Type="http://schemas.openxmlformats.org/officeDocument/2006/relationships/image" Target="../media/image16.png"/><Relationship Id="rId17" Type="http://schemas.openxmlformats.org/officeDocument/2006/relationships/image" Target="../media/image21.svg"/><Relationship Id="rId25" Type="http://schemas.openxmlformats.org/officeDocument/2006/relationships/image" Target="../media/image49.svg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20.png"/><Relationship Id="rId20" Type="http://schemas.openxmlformats.org/officeDocument/2006/relationships/image" Target="../media/image44.png"/><Relationship Id="rId29" Type="http://schemas.openxmlformats.org/officeDocument/2006/relationships/image" Target="../media/image33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11" Type="http://schemas.openxmlformats.org/officeDocument/2006/relationships/image" Target="../media/image15.svg"/><Relationship Id="rId24" Type="http://schemas.openxmlformats.org/officeDocument/2006/relationships/image" Target="../media/image48.png"/><Relationship Id="rId5" Type="http://schemas.openxmlformats.org/officeDocument/2006/relationships/image" Target="../media/image370.png"/><Relationship Id="rId15" Type="http://schemas.openxmlformats.org/officeDocument/2006/relationships/image" Target="../media/image19.svg"/><Relationship Id="rId23" Type="http://schemas.openxmlformats.org/officeDocument/2006/relationships/image" Target="../media/image47.svg"/><Relationship Id="rId28" Type="http://schemas.openxmlformats.org/officeDocument/2006/relationships/image" Target="../media/image32.png"/><Relationship Id="rId10" Type="http://schemas.openxmlformats.org/officeDocument/2006/relationships/image" Target="../media/image14.png"/><Relationship Id="rId19" Type="http://schemas.openxmlformats.org/officeDocument/2006/relationships/image" Target="../media/image43.svg"/><Relationship Id="rId31" Type="http://schemas.microsoft.com/office/2007/relationships/hdphoto" Target="../media/hdphoto1.wdp"/><Relationship Id="rId4" Type="http://schemas.openxmlformats.org/officeDocument/2006/relationships/image" Target="../media/image360.png"/><Relationship Id="rId9" Type="http://schemas.openxmlformats.org/officeDocument/2006/relationships/image" Target="../media/image41.png"/><Relationship Id="rId14" Type="http://schemas.openxmlformats.org/officeDocument/2006/relationships/image" Target="../media/image18.png"/><Relationship Id="rId22" Type="http://schemas.openxmlformats.org/officeDocument/2006/relationships/image" Target="../media/image46.png"/><Relationship Id="rId27" Type="http://schemas.openxmlformats.org/officeDocument/2006/relationships/image" Target="../media/image31.svg"/><Relationship Id="rId30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4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4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4" Type="http://schemas.openxmlformats.org/officeDocument/2006/relationships/image" Target="../media/image4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5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55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jpe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1.png"/><Relationship Id="rId4" Type="http://schemas.openxmlformats.org/officeDocument/2006/relationships/image" Target="../media/image70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png"/><Relationship Id="rId3" Type="http://schemas.openxmlformats.org/officeDocument/2006/relationships/image" Target="../media/image3.gif"/><Relationship Id="rId7" Type="http://schemas.microsoft.com/office/2007/relationships/hdphoto" Target="../media/hdphoto3.wdp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png"/><Relationship Id="rId5" Type="http://schemas.microsoft.com/office/2007/relationships/hdphoto" Target="../media/hdphoto2.wdp"/><Relationship Id="rId4" Type="http://schemas.openxmlformats.org/officeDocument/2006/relationships/image" Target="../media/image72.png"/><Relationship Id="rId9" Type="http://schemas.openxmlformats.org/officeDocument/2006/relationships/image" Target="../media/image7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8" Type="http://schemas.openxmlformats.org/officeDocument/2006/relationships/image" Target="../media/image560.png"/><Relationship Id="rId26" Type="http://schemas.openxmlformats.org/officeDocument/2006/relationships/image" Target="../media/image47.svg"/><Relationship Id="rId3" Type="http://schemas.openxmlformats.org/officeDocument/2006/relationships/image" Target="../media/image530.png"/><Relationship Id="rId21" Type="http://schemas.openxmlformats.org/officeDocument/2006/relationships/image" Target="../media/image42.png"/><Relationship Id="rId34" Type="http://schemas.openxmlformats.org/officeDocument/2006/relationships/image" Target="../media/image33.svg"/><Relationship Id="rId17" Type="http://schemas.openxmlformats.org/officeDocument/2006/relationships/image" Target="../media/image550.png"/><Relationship Id="rId25" Type="http://schemas.openxmlformats.org/officeDocument/2006/relationships/image" Target="../media/image46.png"/><Relationship Id="rId33" Type="http://schemas.openxmlformats.org/officeDocument/2006/relationships/image" Target="../media/image32.png"/><Relationship Id="rId2" Type="http://schemas.openxmlformats.org/officeDocument/2006/relationships/notesSlide" Target="../notesSlides/notesSlide20.xml"/><Relationship Id="rId20" Type="http://schemas.openxmlformats.org/officeDocument/2006/relationships/image" Target="../media/image15.svg"/><Relationship Id="rId29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24" Type="http://schemas.openxmlformats.org/officeDocument/2006/relationships/image" Target="../media/image45.svg"/><Relationship Id="rId32" Type="http://schemas.openxmlformats.org/officeDocument/2006/relationships/image" Target="../media/image31.svg"/><Relationship Id="rId23" Type="http://schemas.openxmlformats.org/officeDocument/2006/relationships/image" Target="../media/image44.png"/><Relationship Id="rId28" Type="http://schemas.openxmlformats.org/officeDocument/2006/relationships/image" Target="../media/image49.svg"/><Relationship Id="rId19" Type="http://schemas.openxmlformats.org/officeDocument/2006/relationships/image" Target="../media/image14.png"/><Relationship Id="rId31" Type="http://schemas.openxmlformats.org/officeDocument/2006/relationships/image" Target="../media/image30.png"/><Relationship Id="rId4" Type="http://schemas.openxmlformats.org/officeDocument/2006/relationships/image" Target="../media/image540.png"/><Relationship Id="rId22" Type="http://schemas.openxmlformats.org/officeDocument/2006/relationships/image" Target="../media/image43.svg"/><Relationship Id="rId27" Type="http://schemas.openxmlformats.org/officeDocument/2006/relationships/image" Target="../media/image48.png"/><Relationship Id="rId30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sv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0.png"/><Relationship Id="rId3" Type="http://schemas.openxmlformats.org/officeDocument/2006/relationships/image" Target="../media/image77.png"/><Relationship Id="rId7" Type="http://schemas.openxmlformats.org/officeDocument/2006/relationships/image" Target="../media/image6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0.png"/><Relationship Id="rId5" Type="http://schemas.openxmlformats.org/officeDocument/2006/relationships/image" Target="../media/image590.png"/><Relationship Id="rId4" Type="http://schemas.openxmlformats.org/officeDocument/2006/relationships/image" Target="../media/image78.sv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7" Type="http://schemas.openxmlformats.org/officeDocument/2006/relationships/image" Target="../media/image8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0.png"/><Relationship Id="rId5" Type="http://schemas.openxmlformats.org/officeDocument/2006/relationships/image" Target="../media/image79.png"/><Relationship Id="rId4" Type="http://schemas.openxmlformats.org/officeDocument/2006/relationships/image" Target="../media/image78.sv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png"/><Relationship Id="rId3" Type="http://schemas.openxmlformats.org/officeDocument/2006/relationships/image" Target="../media/image77.png"/><Relationship Id="rId7" Type="http://schemas.openxmlformats.org/officeDocument/2006/relationships/image" Target="../media/image8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3.png"/><Relationship Id="rId5" Type="http://schemas.openxmlformats.org/officeDocument/2006/relationships/image" Target="../media/image82.png"/><Relationship Id="rId4" Type="http://schemas.openxmlformats.org/officeDocument/2006/relationships/image" Target="../media/image7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png"/><Relationship Id="rId3" Type="http://schemas.openxmlformats.org/officeDocument/2006/relationships/image" Target="../media/image86.png"/><Relationship Id="rId7" Type="http://schemas.openxmlformats.org/officeDocument/2006/relationships/image" Target="../media/image9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9.png"/><Relationship Id="rId5" Type="http://schemas.openxmlformats.org/officeDocument/2006/relationships/image" Target="../media/image88.png"/><Relationship Id="rId4" Type="http://schemas.openxmlformats.org/officeDocument/2006/relationships/image" Target="../media/image87.jpeg"/><Relationship Id="rId9" Type="http://schemas.openxmlformats.org/officeDocument/2006/relationships/image" Target="../media/image92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3" Type="http://schemas.openxmlformats.org/officeDocument/2006/relationships/image" Target="../media/image93.png"/><Relationship Id="rId7" Type="http://schemas.openxmlformats.org/officeDocument/2006/relationships/image" Target="../media/image8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5" Type="http://schemas.openxmlformats.org/officeDocument/2006/relationships/image" Target="../media/image95.png"/><Relationship Id="rId4" Type="http://schemas.openxmlformats.org/officeDocument/2006/relationships/image" Target="../media/image94.png"/><Relationship Id="rId9" Type="http://schemas.openxmlformats.org/officeDocument/2006/relationships/image" Target="../media/image91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3" Type="http://schemas.openxmlformats.org/officeDocument/2006/relationships/image" Target="../media/image96.png"/><Relationship Id="rId7" Type="http://schemas.openxmlformats.org/officeDocument/2006/relationships/image" Target="../media/image8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5" Type="http://schemas.openxmlformats.org/officeDocument/2006/relationships/image" Target="../media/image98.png"/><Relationship Id="rId4" Type="http://schemas.openxmlformats.org/officeDocument/2006/relationships/image" Target="../media/image97.png"/><Relationship Id="rId9" Type="http://schemas.openxmlformats.org/officeDocument/2006/relationships/image" Target="../media/image91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3" Type="http://schemas.openxmlformats.org/officeDocument/2006/relationships/image" Target="../media/image99.png"/><Relationship Id="rId7" Type="http://schemas.openxmlformats.org/officeDocument/2006/relationships/image" Target="../media/image8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5" Type="http://schemas.openxmlformats.org/officeDocument/2006/relationships/image" Target="../media/image101.png"/><Relationship Id="rId4" Type="http://schemas.openxmlformats.org/officeDocument/2006/relationships/image" Target="../media/image100.png"/><Relationship Id="rId9" Type="http://schemas.openxmlformats.org/officeDocument/2006/relationships/image" Target="../media/image91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3" Type="http://schemas.openxmlformats.org/officeDocument/2006/relationships/image" Target="../media/image102.png"/><Relationship Id="rId7" Type="http://schemas.openxmlformats.org/officeDocument/2006/relationships/image" Target="../media/image8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5" Type="http://schemas.openxmlformats.org/officeDocument/2006/relationships/image" Target="../media/image104.png"/><Relationship Id="rId4" Type="http://schemas.openxmlformats.org/officeDocument/2006/relationships/image" Target="../media/image103.png"/><Relationship Id="rId9" Type="http://schemas.openxmlformats.org/officeDocument/2006/relationships/image" Target="../media/image91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3" Type="http://schemas.openxmlformats.org/officeDocument/2006/relationships/image" Target="../media/image105.png"/><Relationship Id="rId7" Type="http://schemas.openxmlformats.org/officeDocument/2006/relationships/image" Target="../media/image8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5" Type="http://schemas.openxmlformats.org/officeDocument/2006/relationships/image" Target="../media/image107.png"/><Relationship Id="rId4" Type="http://schemas.openxmlformats.org/officeDocument/2006/relationships/image" Target="../media/image106.png"/><Relationship Id="rId9" Type="http://schemas.openxmlformats.org/officeDocument/2006/relationships/image" Target="../media/image9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0.png"/><Relationship Id="rId5" Type="http://schemas.openxmlformats.org/officeDocument/2006/relationships/image" Target="../media/image109.png"/><Relationship Id="rId4" Type="http://schemas.openxmlformats.org/officeDocument/2006/relationships/image" Target="../media/image10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3.png"/><Relationship Id="rId5" Type="http://schemas.openxmlformats.org/officeDocument/2006/relationships/image" Target="../media/image112.png"/><Relationship Id="rId4" Type="http://schemas.openxmlformats.org/officeDocument/2006/relationships/image" Target="../media/image11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6.png"/><Relationship Id="rId5" Type="http://schemas.openxmlformats.org/officeDocument/2006/relationships/image" Target="../media/image115.png"/><Relationship Id="rId4" Type="http://schemas.openxmlformats.org/officeDocument/2006/relationships/image" Target="../media/image1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9.png"/><Relationship Id="rId5" Type="http://schemas.openxmlformats.org/officeDocument/2006/relationships/image" Target="../media/image118.png"/><Relationship Id="rId4" Type="http://schemas.openxmlformats.org/officeDocument/2006/relationships/image" Target="../media/image11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2.png"/><Relationship Id="rId5" Type="http://schemas.openxmlformats.org/officeDocument/2006/relationships/image" Target="../media/image121.png"/><Relationship Id="rId4" Type="http://schemas.openxmlformats.org/officeDocument/2006/relationships/image" Target="../media/image12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5.png"/><Relationship Id="rId5" Type="http://schemas.openxmlformats.org/officeDocument/2006/relationships/image" Target="../media/image124.png"/><Relationship Id="rId4" Type="http://schemas.openxmlformats.org/officeDocument/2006/relationships/image" Target="../media/image123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1.png"/><Relationship Id="rId3" Type="http://schemas.openxmlformats.org/officeDocument/2006/relationships/image" Target="../media/image126.png"/><Relationship Id="rId7" Type="http://schemas.openxmlformats.org/officeDocument/2006/relationships/image" Target="../media/image13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9.png"/><Relationship Id="rId5" Type="http://schemas.openxmlformats.org/officeDocument/2006/relationships/image" Target="../media/image128.png"/><Relationship Id="rId4" Type="http://schemas.openxmlformats.org/officeDocument/2006/relationships/image" Target="../media/image127.png"/><Relationship Id="rId9" Type="http://schemas.openxmlformats.org/officeDocument/2006/relationships/image" Target="../media/image92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4.png"/><Relationship Id="rId3" Type="http://schemas.openxmlformats.org/officeDocument/2006/relationships/image" Target="../media/image92.png"/><Relationship Id="rId7" Type="http://schemas.openxmlformats.org/officeDocument/2006/relationships/image" Target="../media/image12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7.png"/><Relationship Id="rId5" Type="http://schemas.openxmlformats.org/officeDocument/2006/relationships/image" Target="../media/image106.png"/><Relationship Id="rId4" Type="http://schemas.openxmlformats.org/officeDocument/2006/relationships/image" Target="../media/image105.png"/><Relationship Id="rId9" Type="http://schemas.openxmlformats.org/officeDocument/2006/relationships/image" Target="../media/image125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png"/><Relationship Id="rId3" Type="http://schemas.openxmlformats.org/officeDocument/2006/relationships/image" Target="../media/image132.png"/><Relationship Id="rId7" Type="http://schemas.openxmlformats.org/officeDocument/2006/relationships/image" Target="../media/image13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5.jpg"/><Relationship Id="rId5" Type="http://schemas.openxmlformats.org/officeDocument/2006/relationships/image" Target="../media/image134.jpg"/><Relationship Id="rId4" Type="http://schemas.openxmlformats.org/officeDocument/2006/relationships/image" Target="../media/image133.png"/><Relationship Id="rId9" Type="http://schemas.openxmlformats.org/officeDocument/2006/relationships/image" Target="../media/image78.sv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sv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1.png"/><Relationship Id="rId3" Type="http://schemas.openxmlformats.org/officeDocument/2006/relationships/image" Target="../media/image137.png"/><Relationship Id="rId7" Type="http://schemas.openxmlformats.org/officeDocument/2006/relationships/image" Target="../media/image140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5" Type="http://schemas.openxmlformats.org/officeDocument/2006/relationships/image" Target="../media/image139.png"/><Relationship Id="rId4" Type="http://schemas.openxmlformats.org/officeDocument/2006/relationships/image" Target="../media/image138.pn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3.png"/><Relationship Id="rId3" Type="http://schemas.openxmlformats.org/officeDocument/2006/relationships/image" Target="../media/image137.png"/><Relationship Id="rId7" Type="http://schemas.openxmlformats.org/officeDocument/2006/relationships/image" Target="../media/image14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5" Type="http://schemas.openxmlformats.org/officeDocument/2006/relationships/image" Target="../media/image139.png"/><Relationship Id="rId4" Type="http://schemas.openxmlformats.org/officeDocument/2006/relationships/image" Target="../media/image138.png"/><Relationship Id="rId9" Type="http://schemas.openxmlformats.org/officeDocument/2006/relationships/image" Target="../media/image14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9.png"/><Relationship Id="rId3" Type="http://schemas.openxmlformats.org/officeDocument/2006/relationships/image" Target="../media/image145.png"/><Relationship Id="rId7" Type="http://schemas.openxmlformats.org/officeDocument/2006/relationships/image" Target="../media/image148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5" Type="http://schemas.openxmlformats.org/officeDocument/2006/relationships/image" Target="../media/image147.png"/><Relationship Id="rId4" Type="http://schemas.openxmlformats.org/officeDocument/2006/relationships/image" Target="../media/image146.png"/><Relationship Id="rId9" Type="http://schemas.openxmlformats.org/officeDocument/2006/relationships/image" Target="../media/image150.pn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6.png"/><Relationship Id="rId3" Type="http://schemas.openxmlformats.org/officeDocument/2006/relationships/image" Target="../media/image92.png"/><Relationship Id="rId7" Type="http://schemas.openxmlformats.org/officeDocument/2006/relationships/image" Target="../media/image145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3.png"/><Relationship Id="rId5" Type="http://schemas.openxmlformats.org/officeDocument/2006/relationships/image" Target="../media/image152.png"/><Relationship Id="rId4" Type="http://schemas.openxmlformats.org/officeDocument/2006/relationships/image" Target="../media/image151.png"/><Relationship Id="rId9" Type="http://schemas.openxmlformats.org/officeDocument/2006/relationships/image" Target="../media/image147.pn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8.png"/><Relationship Id="rId3" Type="http://schemas.openxmlformats.org/officeDocument/2006/relationships/image" Target="../media/image154.png"/><Relationship Id="rId7" Type="http://schemas.openxmlformats.org/officeDocument/2006/relationships/image" Target="../media/image157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5" Type="http://schemas.openxmlformats.org/officeDocument/2006/relationships/image" Target="../media/image156.png"/><Relationship Id="rId4" Type="http://schemas.openxmlformats.org/officeDocument/2006/relationships/image" Target="../media/image155.png"/><Relationship Id="rId9" Type="http://schemas.openxmlformats.org/officeDocument/2006/relationships/image" Target="../media/image159.png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5.png"/><Relationship Id="rId3" Type="http://schemas.openxmlformats.org/officeDocument/2006/relationships/image" Target="../media/image92.png"/><Relationship Id="rId7" Type="http://schemas.openxmlformats.org/officeDocument/2006/relationships/image" Target="../media/image154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2.png"/><Relationship Id="rId5" Type="http://schemas.openxmlformats.org/officeDocument/2006/relationships/image" Target="../media/image161.png"/><Relationship Id="rId4" Type="http://schemas.openxmlformats.org/officeDocument/2006/relationships/image" Target="../media/image160.png"/><Relationship Id="rId9" Type="http://schemas.openxmlformats.org/officeDocument/2006/relationships/image" Target="../media/image156.pn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7.png"/><Relationship Id="rId3" Type="http://schemas.openxmlformats.org/officeDocument/2006/relationships/image" Target="../media/image163.png"/><Relationship Id="rId7" Type="http://schemas.openxmlformats.org/officeDocument/2006/relationships/image" Target="../media/image166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5" Type="http://schemas.openxmlformats.org/officeDocument/2006/relationships/image" Target="../media/image165.png"/><Relationship Id="rId4" Type="http://schemas.openxmlformats.org/officeDocument/2006/relationships/image" Target="../media/image164.png"/><Relationship Id="rId9" Type="http://schemas.openxmlformats.org/officeDocument/2006/relationships/image" Target="../media/image168.png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4.png"/><Relationship Id="rId3" Type="http://schemas.openxmlformats.org/officeDocument/2006/relationships/image" Target="../media/image92.png"/><Relationship Id="rId7" Type="http://schemas.openxmlformats.org/officeDocument/2006/relationships/image" Target="../media/image16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1.png"/><Relationship Id="rId5" Type="http://schemas.openxmlformats.org/officeDocument/2006/relationships/image" Target="../media/image170.png"/><Relationship Id="rId4" Type="http://schemas.openxmlformats.org/officeDocument/2006/relationships/image" Target="../media/image169.png"/><Relationship Id="rId9" Type="http://schemas.openxmlformats.org/officeDocument/2006/relationships/image" Target="../media/image16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svg"/><Relationship Id="rId18" Type="http://schemas.openxmlformats.org/officeDocument/2006/relationships/image" Target="../media/image28.png"/><Relationship Id="rId3" Type="http://schemas.openxmlformats.org/officeDocument/2006/relationships/notesSlide" Target="../notesSlides/notesSlide5.xml"/><Relationship Id="rId21" Type="http://schemas.openxmlformats.org/officeDocument/2006/relationships/image" Target="../media/image31.svg"/><Relationship Id="rId7" Type="http://schemas.openxmlformats.org/officeDocument/2006/relationships/image" Target="../media/image17.svg"/><Relationship Id="rId12" Type="http://schemas.openxmlformats.org/officeDocument/2006/relationships/image" Target="../media/image22.png"/><Relationship Id="rId17" Type="http://schemas.openxmlformats.org/officeDocument/2006/relationships/image" Target="../media/image27.svg"/><Relationship Id="rId25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6.png"/><Relationship Id="rId20" Type="http://schemas.openxmlformats.org/officeDocument/2006/relationships/image" Target="../media/image30.png"/><Relationship Id="rId1" Type="http://schemas.openxmlformats.org/officeDocument/2006/relationships/tags" Target="../tags/tag1.xml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24" Type="http://schemas.openxmlformats.org/officeDocument/2006/relationships/image" Target="../media/image34.png"/><Relationship Id="rId5" Type="http://schemas.openxmlformats.org/officeDocument/2006/relationships/image" Target="../media/image15.svg"/><Relationship Id="rId15" Type="http://schemas.openxmlformats.org/officeDocument/2006/relationships/image" Target="../media/image25.svg"/><Relationship Id="rId23" Type="http://schemas.openxmlformats.org/officeDocument/2006/relationships/image" Target="../media/image33.svg"/><Relationship Id="rId10" Type="http://schemas.openxmlformats.org/officeDocument/2006/relationships/image" Target="../media/image20.png"/><Relationship Id="rId19" Type="http://schemas.openxmlformats.org/officeDocument/2006/relationships/image" Target="../media/image29.svg"/><Relationship Id="rId4" Type="http://schemas.openxmlformats.org/officeDocument/2006/relationships/image" Target="../media/image14.png"/><Relationship Id="rId9" Type="http://schemas.openxmlformats.org/officeDocument/2006/relationships/image" Target="../media/image19.svg"/><Relationship Id="rId14" Type="http://schemas.openxmlformats.org/officeDocument/2006/relationships/image" Target="../media/image24.png"/><Relationship Id="rId22" Type="http://schemas.openxmlformats.org/officeDocument/2006/relationships/image" Target="../media/image3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sv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3.svg"/><Relationship Id="rId12" Type="http://schemas.openxmlformats.org/officeDocument/2006/relationships/image" Target="../media/image2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openxmlformats.org/officeDocument/2006/relationships/image" Target="../media/image22.png"/><Relationship Id="rId11" Type="http://schemas.openxmlformats.org/officeDocument/2006/relationships/image" Target="../media/image27.svg"/><Relationship Id="rId5" Type="http://schemas.openxmlformats.org/officeDocument/2006/relationships/image" Target="../media/image15.svg"/><Relationship Id="rId15" Type="http://schemas.microsoft.com/office/2007/relationships/hdphoto" Target="../media/hdphoto1.wdp"/><Relationship Id="rId10" Type="http://schemas.openxmlformats.org/officeDocument/2006/relationships/image" Target="../media/image26.png"/><Relationship Id="rId4" Type="http://schemas.openxmlformats.org/officeDocument/2006/relationships/image" Target="../media/image14.png"/><Relationship Id="rId9" Type="http://schemas.openxmlformats.org/officeDocument/2006/relationships/image" Target="../media/image25.svg"/><Relationship Id="rId14" Type="http://schemas.openxmlformats.org/officeDocument/2006/relationships/image" Target="../media/image3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9C9E8220-3748-475B-B3DF-282FED38489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09600" y="980728"/>
            <a:ext cx="7924800" cy="914400"/>
          </a:xfrm>
        </p:spPr>
        <p:txBody>
          <a:bodyPr/>
          <a:lstStyle/>
          <a:p>
            <a:r>
              <a:rPr lang="en-US" sz="2800" dirty="0"/>
              <a:t>Photoacoustic and Ultrasonic Tomography for Breast Imaging</a:t>
            </a:r>
            <a:endParaRPr lang="en-GB" altLang="LID4096" sz="2800" dirty="0"/>
          </a:p>
        </p:txBody>
      </p:sp>
      <p:sp>
        <p:nvSpPr>
          <p:cNvPr id="16388" name="Rectangle 5">
            <a:extLst>
              <a:ext uri="{FF2B5EF4-FFF2-40B4-BE49-F238E27FC236}">
                <a16:creationId xmlns:a16="http://schemas.microsoft.com/office/drawing/2014/main" id="{D7E28743-FA9B-4895-87F3-A240F19B6B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0" y="3429000"/>
            <a:ext cx="5365750" cy="281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endParaRPr lang="en-GB" altLang="LID4096" sz="2000" b="0"/>
          </a:p>
        </p:txBody>
      </p:sp>
      <p:pic>
        <p:nvPicPr>
          <p:cNvPr id="2" name="Picture 4" descr="Diagram&#10;&#10;Description automatically generated">
            <a:extLst>
              <a:ext uri="{FF2B5EF4-FFF2-40B4-BE49-F238E27FC236}">
                <a16:creationId xmlns:a16="http://schemas.microsoft.com/office/drawing/2014/main" id="{645612EA-CA21-FF27-AB36-6F709A52D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9798" y="4293096"/>
            <a:ext cx="4504405" cy="2130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0E4C2DE1-9FB8-799C-9DBD-52134995C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04" y="2293354"/>
            <a:ext cx="2520280" cy="2503798"/>
          </a:xfrm>
          <a:prstGeom prst="rect">
            <a:avLst/>
          </a:prstGeom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E5587421-1EF7-D2C4-828E-00A11E1CF1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420888"/>
            <a:ext cx="7924800" cy="12548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2860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7432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2004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6576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>
              <a:lnSpc>
                <a:spcPct val="150000"/>
              </a:lnSpc>
            </a:pPr>
            <a:r>
              <a:rPr lang="en-GB" altLang="LID4096" sz="2000" kern="0" dirty="0"/>
              <a:t>Felix Lucka</a:t>
            </a:r>
            <a:br>
              <a:rPr lang="en-GB" altLang="LID4096" sz="400" kern="0" dirty="0"/>
            </a:br>
            <a:r>
              <a:rPr lang="en-GB" altLang="LID4096" sz="1800" b="0" kern="0" dirty="0"/>
              <a:t>(he/him, felix.lucka@cwi.nl)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25B524F-AD8A-23E8-2767-F0D237F060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6395971"/>
            <a:ext cx="7924800" cy="417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2860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7432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2004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6576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r>
              <a:rPr lang="en-GB" altLang="LID4096" sz="1800" kern="0" dirty="0" err="1"/>
              <a:t>Oberwolfach</a:t>
            </a:r>
            <a:r>
              <a:rPr lang="en-GB" altLang="LID4096" sz="1800" kern="0" dirty="0"/>
              <a:t>, 4</a:t>
            </a:r>
            <a:r>
              <a:rPr lang="en-GB" altLang="LID4096" sz="1800" kern="0" baseline="30000" dirty="0"/>
              <a:t>th</a:t>
            </a:r>
            <a:r>
              <a:rPr lang="en-GB" altLang="LID4096" sz="1800" kern="0" dirty="0"/>
              <a:t> May 2023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AC28C7C-BAA1-ADC4-6E9F-63D8C18F6422}"/>
              </a:ext>
            </a:extLst>
          </p:cNvPr>
          <p:cNvGrpSpPr/>
          <p:nvPr/>
        </p:nvGrpSpPr>
        <p:grpSpPr>
          <a:xfrm>
            <a:off x="6516218" y="2293354"/>
            <a:ext cx="2451382" cy="2448272"/>
            <a:chOff x="6516218" y="2276872"/>
            <a:chExt cx="2451382" cy="244827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662F717-EB75-EED4-EFA6-C84B6851FA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6516218" y="2276872"/>
              <a:ext cx="638953" cy="176444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AFBA706-4DCE-72FA-AD9B-A7C2CA90F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 rot="16200000">
              <a:off x="7766451" y="3523995"/>
              <a:ext cx="638659" cy="176363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FA6975B-7E64-9106-6604-C2CE4BC3D1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7200850" y="2281781"/>
              <a:ext cx="1763638" cy="1763638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</p:grpSp>
    </p:spTree>
  </p:cSld>
  <p:clrMapOvr>
    <a:masterClrMapping/>
  </p:clrMapOvr>
  <p:transition spd="slow" advTm="25033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E99F8-2203-C828-DED6-3899BA405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32656"/>
            <a:ext cx="8077200" cy="762000"/>
          </a:xfrm>
        </p:spPr>
        <p:txBody>
          <a:bodyPr/>
          <a:lstStyle/>
          <a:p>
            <a:r>
              <a:rPr lang="en-US" sz="3200" dirty="0"/>
              <a:t>H2020: PAMMOTH</a:t>
            </a:r>
            <a:endParaRPr lang="LID4096" sz="3200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F0FBFCF-E50E-A343-A950-599993A22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3668" y="1094656"/>
            <a:ext cx="5976664" cy="44069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DD5F45B-6C55-B114-EA37-98BABA23AA4E}"/>
              </a:ext>
            </a:extLst>
          </p:cNvPr>
          <p:cNvSpPr txBox="1"/>
          <p:nvPr/>
        </p:nvSpPr>
        <p:spPr>
          <a:xfrm>
            <a:off x="522637" y="5734934"/>
            <a:ext cx="8077200" cy="718402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rgbClr val="990033"/>
            </a:solidFill>
          </a:ln>
          <a:effectLst>
            <a:softEdge rad="12700"/>
          </a:effectLst>
        </p:spPr>
        <p:txBody>
          <a:bodyPr wrap="square">
            <a:spAutoFit/>
          </a:bodyPr>
          <a:lstStyle/>
          <a:p>
            <a:pPr algn="ctr">
              <a:lnSpc>
                <a:spcPts val="2600"/>
              </a:lnSpc>
            </a:pPr>
            <a:r>
              <a:rPr lang="en-US" sz="1600" b="1" dirty="0">
                <a:latin typeface="+mn-lt"/>
              </a:rPr>
              <a:t>Combined PAT+UST scanner to obtain novel diagnostic information from high resolution maps of optical and acoustic properties</a:t>
            </a:r>
            <a:endParaRPr lang="LID4096" sz="16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25730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B0EAF-4FD9-4750-044C-5C38F48E4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476672"/>
            <a:ext cx="8077200" cy="762000"/>
          </a:xfrm>
        </p:spPr>
        <p:txBody>
          <a:bodyPr/>
          <a:lstStyle/>
          <a:p>
            <a:r>
              <a:rPr lang="en-US" dirty="0"/>
              <a:t>PAM3 System</a:t>
            </a:r>
            <a:endParaRPr lang="LID4096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EC466202-0E29-4533-3FFE-171870ACB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703" y="1844824"/>
            <a:ext cx="8356593" cy="39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5878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1D894-3327-229A-7C7A-2B26BAF8B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548680"/>
            <a:ext cx="8077200" cy="762000"/>
          </a:xfrm>
        </p:spPr>
        <p:txBody>
          <a:bodyPr/>
          <a:lstStyle/>
          <a:p>
            <a:r>
              <a:rPr lang="en-US" sz="2800" dirty="0"/>
              <a:t>Our Contributions</a:t>
            </a:r>
            <a:endParaRPr lang="LID4096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D01F4-4EDD-8FDB-320A-9CD3BC0EFD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484784"/>
            <a:ext cx="8077200" cy="5184576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effectLst/>
              </a:rPr>
              <a:t>simulation studies </a:t>
            </a:r>
            <a:r>
              <a:rPr lang="en-US" sz="2000" b="0" dirty="0">
                <a:solidFill>
                  <a:srgbClr val="000000"/>
                </a:solidFill>
                <a:effectLst/>
              </a:rPr>
              <a:t>for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</a:rPr>
              <a:t>ultrasonic transducer specification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</a:rPr>
              <a:t>light excitation design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</a:rPr>
              <a:t>sensing pattern design</a:t>
            </a:r>
            <a:r>
              <a:rPr lang="en-US" sz="2000" b="0" dirty="0"/>
              <a:t> 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</a:rPr>
              <a:t>measurement protocol design</a:t>
            </a:r>
          </a:p>
          <a:p>
            <a:pPr marL="0" indent="0">
              <a:buNone/>
            </a:pPr>
            <a:endParaRPr lang="en-US" sz="2000" b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effectLst/>
              </a:rPr>
              <a:t>reconstruction algorithm design</a:t>
            </a:r>
          </a:p>
          <a:p>
            <a:r>
              <a:rPr lang="en-US" sz="2000" b="0" dirty="0">
                <a:solidFill>
                  <a:srgbClr val="000000"/>
                </a:solidFill>
              </a:rPr>
              <a:t>a</a:t>
            </a:r>
            <a:r>
              <a:rPr lang="en-US" sz="2000" b="0" dirty="0">
                <a:solidFill>
                  <a:srgbClr val="000000"/>
                </a:solidFill>
                <a:effectLst/>
              </a:rPr>
              <a:t>ccuracy vs. computational time/resources/complexity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</a:rPr>
              <a:t>scanner modelling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</a:rPr>
              <a:t>assist high performance computing implementation</a:t>
            </a:r>
          </a:p>
          <a:p>
            <a:pPr marL="0" indent="0">
              <a:buNone/>
            </a:pPr>
            <a:endParaRPr lang="en-US" sz="2000" b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r>
              <a:rPr lang="en-US" sz="2000" b="0" dirty="0">
                <a:solidFill>
                  <a:srgbClr val="000000"/>
                </a:solidFill>
                <a:effectLst/>
              </a:rPr>
              <a:t>assist </a:t>
            </a:r>
            <a:r>
              <a:rPr lang="en-US" sz="2000" dirty="0">
                <a:solidFill>
                  <a:srgbClr val="000000"/>
                </a:solidFill>
                <a:effectLst/>
              </a:rPr>
              <a:t>phantom &amp; calibration design</a:t>
            </a:r>
          </a:p>
          <a:p>
            <a:pPr marL="0" indent="0">
              <a:buNone/>
            </a:pPr>
            <a:endParaRPr lang="en-US" sz="2000" dirty="0">
              <a:solidFill>
                <a:srgbClr val="800000"/>
              </a:solidFill>
              <a:effectLst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effectLst/>
              </a:rPr>
              <a:t>process data</a:t>
            </a:r>
            <a:r>
              <a:rPr lang="en-US" sz="2000" b="0" dirty="0">
                <a:solidFill>
                  <a:srgbClr val="000000"/>
                </a:solidFill>
                <a:effectLst/>
              </a:rPr>
              <a:t>, refine measurement procedures</a:t>
            </a:r>
            <a:endParaRPr lang="LID4096" sz="2000" b="0" dirty="0"/>
          </a:p>
        </p:txBody>
      </p:sp>
    </p:spTree>
    <p:extLst>
      <p:ext uri="{BB962C8B-B14F-4D97-AF65-F5344CB8AC3E}">
        <p14:creationId xmlns:p14="http://schemas.microsoft.com/office/powerpoint/2010/main" val="3962762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09269-A47D-9153-5D19-64F9C71D9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616" y="313074"/>
            <a:ext cx="7717160" cy="762000"/>
          </a:xfrm>
        </p:spPr>
        <p:txBody>
          <a:bodyPr/>
          <a:lstStyle/>
          <a:p>
            <a:r>
              <a:rPr lang="en-US" sz="2400" dirty="0"/>
              <a:t>PAT: Mathematical Modelling</a:t>
            </a:r>
            <a:endParaRPr lang="LID4096" sz="2400" dirty="0"/>
          </a:p>
        </p:txBody>
      </p:sp>
      <p:pic>
        <p:nvPicPr>
          <p:cNvPr id="5" name="Picture 4" descr="A picture containing timeline&#10;&#10;Description automatically generated">
            <a:extLst>
              <a:ext uri="{FF2B5EF4-FFF2-40B4-BE49-F238E27FC236}">
                <a16:creationId xmlns:a16="http://schemas.microsoft.com/office/drawing/2014/main" id="{CA923976-04D1-8665-ED90-AB64BD876E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2320" y="980728"/>
            <a:ext cx="1561471" cy="290659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46196B7-333E-2716-CCB0-94537F1B5C38}"/>
              </a:ext>
            </a:extLst>
          </p:cNvPr>
          <p:cNvSpPr txBox="1"/>
          <p:nvPr/>
        </p:nvSpPr>
        <p:spPr>
          <a:xfrm>
            <a:off x="218237" y="1319564"/>
            <a:ext cx="8663526" cy="53091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+mn-lt"/>
              </a:rPr>
              <a:t>radiative transfer equation (RTE)</a:t>
            </a: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r>
              <a:rPr lang="en-US" sz="1800" b="1" dirty="0">
                <a:latin typeface="+mn-lt"/>
              </a:rPr>
              <a:t>photoacoustic effect</a:t>
            </a:r>
            <a:endParaRPr lang="LID4096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r>
              <a:rPr lang="en-US" sz="1800" b="1" dirty="0">
                <a:latin typeface="+mn-lt"/>
              </a:rPr>
              <a:t>acoustic wave equation</a:t>
            </a: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r>
              <a:rPr lang="en-US" sz="1800" b="1" dirty="0">
                <a:latin typeface="+mn-lt"/>
              </a:rPr>
              <a:t>measurement </a:t>
            </a:r>
            <a:r>
              <a:rPr lang="en-US" sz="1800" dirty="0">
                <a:latin typeface="+mn-lt"/>
              </a:rPr>
              <a:t>(on boundary)</a:t>
            </a:r>
          </a:p>
          <a:p>
            <a:endParaRPr lang="en-US" dirty="0"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en-US" sz="1800" b="1" dirty="0">
                <a:latin typeface="+mn-lt"/>
              </a:rPr>
              <a:t>two coupled inverse problems: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latin typeface="+mn-lt"/>
              </a:rPr>
              <a:t>             acoustic initial value problem with boundary data. 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latin typeface="+mn-lt"/>
              </a:rPr>
              <a:t>             optical parameter identification with internal data.</a:t>
            </a:r>
          </a:p>
          <a:p>
            <a:endParaRPr lang="LID4096" sz="1800" dirty="0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BBF6E79-5581-DA69-CD4C-528DBE3556B6}"/>
                  </a:ext>
                </a:extLst>
              </p:cNvPr>
              <p:cNvSpPr txBox="1"/>
              <p:nvPr/>
            </p:nvSpPr>
            <p:spPr>
              <a:xfrm>
                <a:off x="323528" y="1695949"/>
                <a:ext cx="4320480" cy="94096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en-US" sz="2000" b="0" i="1" smtClean="0">
                          <a:latin typeface="Cambria Math" panose="02040503050406030204" pitchFamily="18" charset="0"/>
                        </a:rPr>
                        <m:t>∇</m:t>
                      </m:r>
                      <m:r>
                        <m:rPr>
                          <m:nor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 +</m:t>
                      </m:r>
                      <m:sSub>
                        <m:sSubPr>
                          <m:ctrlPr>
                            <a:rPr lang="en-US" sz="200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m:rPr>
                          <m:nor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) </m:t>
                      </m:r>
                      <m:r>
                        <m:rPr>
                          <m:sty m:val="p"/>
                        </m:rPr>
                        <a:rPr lang="en-US" sz="2000" b="0" i="1" smtClean="0">
                          <a:latin typeface="Cambria Math" panose="02040503050406030204" pitchFamily="18" charset="0"/>
                        </a:rPr>
                        <m:t>ϕ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∫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Θ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 i="1">
                          <a:latin typeface="Cambria Math" panose="02040503050406030204" pitchFamily="18" charset="0"/>
                        </a:rPr>
                        <m:t>ϕ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𝑑𝑣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′</m:t>
                      </m:r>
                    </m:oMath>
                  </m:oMathPara>
                </a14:m>
                <a:endParaRPr lang="LID4096" sz="2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BBF6E79-5581-DA69-CD4C-528DBE3556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695949"/>
                <a:ext cx="4320480" cy="94096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55B4C9D-04A1-6BE6-5405-7CE8E91A7FD5}"/>
                  </a:ext>
                </a:extLst>
              </p:cNvPr>
              <p:cNvSpPr txBox="1"/>
              <p:nvPr/>
            </p:nvSpPr>
            <p:spPr>
              <a:xfrm>
                <a:off x="274502" y="3021710"/>
                <a:ext cx="3816425" cy="4792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000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Γ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sSub>
                        <m:sSubPr>
                          <m:ctrlPr>
                            <a:rPr lang="en-US" sz="20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∫</m:t>
                      </m:r>
                      <m:r>
                        <m:rPr>
                          <m:sty m:val="p"/>
                        </m:rPr>
                        <a:rPr lang="en-US" sz="2000" i="1">
                          <a:latin typeface="Cambria Math" panose="02040503050406030204" pitchFamily="18" charset="0"/>
                        </a:rPr>
                        <m:t>ϕ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𝑑𝑣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′</m:t>
                      </m:r>
                    </m:oMath>
                  </m:oMathPara>
                </a14:m>
                <a:endParaRPr lang="LID4096" sz="20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55B4C9D-04A1-6BE6-5405-7CE8E91A7F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502" y="3021710"/>
                <a:ext cx="3816425" cy="4792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6461ED9-598B-A948-8C9D-DDBE088A301A}"/>
                  </a:ext>
                </a:extLst>
              </p:cNvPr>
              <p:cNvSpPr txBox="1"/>
              <p:nvPr/>
            </p:nvSpPr>
            <p:spPr>
              <a:xfrm>
                <a:off x="107504" y="3843999"/>
                <a:ext cx="7632848" cy="52110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,  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LID4096" sz="20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6461ED9-598B-A948-8C9D-DDBE088A30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504" y="3843999"/>
                <a:ext cx="7632848" cy="52110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F20A99D-C8DD-E362-F50C-56BB4BAB84BD}"/>
                  </a:ext>
                </a:extLst>
              </p:cNvPr>
              <p:cNvSpPr txBox="1"/>
              <p:nvPr/>
            </p:nvSpPr>
            <p:spPr>
              <a:xfrm>
                <a:off x="-1116632" y="4623519"/>
                <a:ext cx="4093173" cy="4616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𝑀𝑝</m:t>
                      </m:r>
                    </m:oMath>
                  </m:oMathPara>
                </a14:m>
                <a:endParaRPr lang="LID4096" sz="2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F20A99D-C8DD-E362-F50C-56BB4BAB84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116632" y="4623519"/>
                <a:ext cx="4093173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BFD3219-D80D-C0C5-42AF-7DADC404B67E}"/>
                  </a:ext>
                </a:extLst>
              </p:cNvPr>
              <p:cNvSpPr txBox="1"/>
              <p:nvPr/>
            </p:nvSpPr>
            <p:spPr>
              <a:xfrm>
                <a:off x="251520" y="5373216"/>
                <a:ext cx="2016224" cy="4616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→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sz="2000" b="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BFD3219-D80D-C0C5-42AF-7DADC404B6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5373216"/>
                <a:ext cx="2016224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06373AC-403B-EB0E-91EB-543DE91F2DC8}"/>
                  </a:ext>
                </a:extLst>
              </p:cNvPr>
              <p:cNvSpPr txBox="1"/>
              <p:nvPr/>
            </p:nvSpPr>
            <p:spPr>
              <a:xfrm>
                <a:off x="218237" y="5775647"/>
                <a:ext cx="2016224" cy="4616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→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</m:oMath>
                  </m:oMathPara>
                </a14:m>
                <a:endParaRPr lang="en-US" sz="2000" b="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06373AC-403B-EB0E-91EB-543DE91F2D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237" y="5775647"/>
                <a:ext cx="2016224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2" name="Graphic 21">
            <a:extLst>
              <a:ext uri="{FF2B5EF4-FFF2-40B4-BE49-F238E27FC236}">
                <a16:creationId xmlns:a16="http://schemas.microsoft.com/office/drawing/2014/main" id="{F6B3FC1D-345C-CAF0-37A4-35146A6087B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941642" y="1339176"/>
            <a:ext cx="2059402" cy="2059402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223D2A9B-97AB-6B81-4EB3-DD032316E8A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899150" y="1242100"/>
            <a:ext cx="2493208" cy="2648226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D7AF3C3C-EC83-5E4D-3B46-823A84D8868B}"/>
              </a:ext>
            </a:extLst>
          </p:cNvPr>
          <p:cNvGrpSpPr/>
          <p:nvPr/>
        </p:nvGrpSpPr>
        <p:grpSpPr>
          <a:xfrm>
            <a:off x="5958798" y="2208770"/>
            <a:ext cx="491724" cy="491724"/>
            <a:chOff x="6012280" y="2982119"/>
            <a:chExt cx="1028700" cy="1028700"/>
          </a:xfrm>
        </p:grpSpPr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DF572903-6E03-C7AD-66B6-0EF4BB8FDA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6012280" y="2982119"/>
              <a:ext cx="1028700" cy="1028700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9C7E3287-F504-B34D-0721-6B97C993B3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6288505" y="3231817"/>
              <a:ext cx="495300" cy="550334"/>
            </a:xfrm>
            <a:prstGeom prst="rect">
              <a:avLst/>
            </a:prstGeom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20029D9-F5EF-99AA-B5FA-EA4043C6B72E}"/>
              </a:ext>
            </a:extLst>
          </p:cNvPr>
          <p:cNvGrpSpPr/>
          <p:nvPr/>
        </p:nvGrpSpPr>
        <p:grpSpPr>
          <a:xfrm>
            <a:off x="5436096" y="1736586"/>
            <a:ext cx="1483347" cy="1456379"/>
            <a:chOff x="7121101" y="1736586"/>
            <a:chExt cx="1483347" cy="1456379"/>
          </a:xfrm>
        </p:grpSpPr>
        <p:pic>
          <p:nvPicPr>
            <p:cNvPr id="27" name="Graphic 26">
              <a:extLst>
                <a:ext uri="{FF2B5EF4-FFF2-40B4-BE49-F238E27FC236}">
                  <a16:creationId xmlns:a16="http://schemas.microsoft.com/office/drawing/2014/main" id="{524C8521-B00E-A9D3-A3A0-EFCDE00A9D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7604528" y="2173811"/>
              <a:ext cx="567872" cy="554967"/>
            </a:xfrm>
            <a:prstGeom prst="rect">
              <a:avLst/>
            </a:prstGeom>
          </p:spPr>
        </p:pic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B81677C3-0773-8B7D-D34F-328CAC304D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p:blipFill>
          <p:spPr>
            <a:xfrm>
              <a:off x="7430193" y="2015909"/>
              <a:ext cx="886223" cy="873190"/>
            </a:xfrm>
            <a:prstGeom prst="rect">
              <a:avLst/>
            </a:prstGeom>
          </p:spPr>
        </p:pic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A0B8E572-A870-BAE6-F5EE-501714942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7121101" y="1736586"/>
              <a:ext cx="1483347" cy="1456379"/>
            </a:xfrm>
            <a:prstGeom prst="rect">
              <a:avLst/>
            </a:prstGeom>
          </p:spPr>
        </p:pic>
        <p:pic>
          <p:nvPicPr>
            <p:cNvPr id="30" name="Graphic 29">
              <a:extLst>
                <a:ext uri="{FF2B5EF4-FFF2-40B4-BE49-F238E27FC236}">
                  <a16:creationId xmlns:a16="http://schemas.microsoft.com/office/drawing/2014/main" id="{5E7D61C4-EC5A-96E2-6A79-9B99202BCE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7258596" y="1873496"/>
              <a:ext cx="1185646" cy="1172322"/>
            </a:xfrm>
            <a:prstGeom prst="rect">
              <a:avLst/>
            </a:prstGeom>
          </p:spPr>
        </p:pic>
      </p:grpSp>
      <p:pic>
        <p:nvPicPr>
          <p:cNvPr id="31" name="Graphic 30">
            <a:extLst>
              <a:ext uri="{FF2B5EF4-FFF2-40B4-BE49-F238E27FC236}">
                <a16:creationId xmlns:a16="http://schemas.microsoft.com/office/drawing/2014/main" id="{83F9FE5D-7F62-18B7-9F99-D3818EA92CEB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4726675" y="3000019"/>
            <a:ext cx="420008" cy="556227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id="{A3230F01-8722-9573-9D6B-4D48A6CA3724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6823004" y="2927537"/>
            <a:ext cx="397982" cy="621239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0530ACB-C4A6-4525-1C16-B4FE7EC8B939}"/>
              </a:ext>
            </a:extLst>
          </p:cNvPr>
          <p:cNvPicPr>
            <a:picLocks noChangeAspect="1"/>
          </p:cNvPicPr>
          <p:nvPr/>
        </p:nvPicPr>
        <p:blipFill rotWithShape="1">
          <a:blip r:embed="rId30">
            <a:extLst>
              <a:ext uri="{BEBA8EAE-BF5A-486C-A8C5-ECC9F3942E4B}">
                <a14:imgProps xmlns:a14="http://schemas.microsoft.com/office/drawing/2010/main">
                  <a14:imgLayer r:embed="rId31">
                    <a14:imgEffect>
                      <a14:backgroundRemoval t="5981" b="96662" l="3261" r="92236">
                        <a14:foregroundMark x1="18789" y1="5981" x2="18789" y2="5981"/>
                        <a14:foregroundMark x1="31366" y1="8623" x2="31366" y2="8623"/>
                        <a14:foregroundMark x1="3416" y1="24200" x2="3416" y2="24200"/>
                        <a14:foregroundMark x1="18789" y1="96801" x2="18789" y2="96801"/>
                        <a14:foregroundMark x1="92236" y1="88178" x2="92236" y2="88178"/>
                      </a14:backgroundRemoval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b="29241"/>
          <a:stretch/>
        </p:blipFill>
        <p:spPr>
          <a:xfrm rot="9984622">
            <a:off x="5731773" y="2163802"/>
            <a:ext cx="618215" cy="488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871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605B-7BCE-321F-4E5F-DBF77421A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563" y="764704"/>
            <a:ext cx="8077200" cy="762000"/>
          </a:xfrm>
        </p:spPr>
        <p:txBody>
          <a:bodyPr/>
          <a:lstStyle/>
          <a:p>
            <a:r>
              <a:rPr lang="en-US" sz="2000" dirty="0"/>
              <a:t>Reconstruction of Initial Photoacoustic Pressure</a:t>
            </a:r>
            <a:endParaRPr lang="LID4096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9FDEE7-FA24-5356-1731-0C0B06D450C6}"/>
              </a:ext>
            </a:extLst>
          </p:cNvPr>
          <p:cNvSpPr txBox="1"/>
          <p:nvPr/>
        </p:nvSpPr>
        <p:spPr>
          <a:xfrm>
            <a:off x="218237" y="1375608"/>
            <a:ext cx="866352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LID4096" sz="1800" dirty="0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2B6ECF0-143F-1E40-E741-B73233010239}"/>
                  </a:ext>
                </a:extLst>
              </p:cNvPr>
              <p:cNvSpPr txBox="1"/>
              <p:nvPr/>
            </p:nvSpPr>
            <p:spPr>
              <a:xfrm>
                <a:off x="539552" y="1412776"/>
                <a:ext cx="7632848" cy="52110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en-US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𝑀𝑝</m:t>
                      </m:r>
                    </m:oMath>
                  </m:oMathPara>
                </a14:m>
                <a:endParaRPr lang="LID4096" sz="2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2B6ECF0-143F-1E40-E741-B732330102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1412776"/>
                <a:ext cx="7632848" cy="52110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E529E7D-0632-17AC-3B8C-4EA7C7401265}"/>
                  </a:ext>
                </a:extLst>
              </p:cNvPr>
              <p:cNvSpPr txBox="1"/>
              <p:nvPr/>
            </p:nvSpPr>
            <p:spPr>
              <a:xfrm>
                <a:off x="533400" y="1881698"/>
                <a:ext cx="1835696" cy="5539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𝑀𝐴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sz="2000" b="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E529E7D-0632-17AC-3B8C-4EA7C74012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00" y="1881698"/>
                <a:ext cx="1835696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8254446-C3B4-602C-A34F-4D15AEB67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248" y="2996952"/>
            <a:ext cx="8077200" cy="3816424"/>
          </a:xfrm>
        </p:spPr>
        <p:txBody>
          <a:bodyPr/>
          <a:lstStyle/>
          <a:p>
            <a:pPr>
              <a:lnSpc>
                <a:spcPct val="150000"/>
              </a:lnSpc>
              <a:buClr>
                <a:srgbClr val="00B050"/>
              </a:buClr>
              <a:buFont typeface="Wingdings" panose="05000000000000000000" pitchFamily="2" charset="2"/>
              <a:buChar char="J"/>
            </a:pPr>
            <a:r>
              <a:rPr lang="en-US" sz="1800" b="0" dirty="0"/>
              <a:t>linear inverse problem </a:t>
            </a:r>
          </a:p>
          <a:p>
            <a:pPr>
              <a:lnSpc>
                <a:spcPct val="150000"/>
              </a:lnSpc>
              <a:buClr>
                <a:srgbClr val="00B050"/>
              </a:buClr>
              <a:buFont typeface="Wingdings" panose="05000000000000000000" pitchFamily="2" charset="2"/>
              <a:buChar char="J"/>
            </a:pPr>
            <a:r>
              <a:rPr lang="en-US" sz="1800" b="0" dirty="0"/>
              <a:t>variational approach </a:t>
            </a:r>
          </a:p>
          <a:p>
            <a:pPr>
              <a:lnSpc>
                <a:spcPct val="150000"/>
              </a:lnSpc>
              <a:buClr>
                <a:srgbClr val="00B050"/>
              </a:buClr>
              <a:buFont typeface="Wingdings" panose="05000000000000000000" pitchFamily="2" charset="2"/>
              <a:buChar char="J"/>
            </a:pPr>
            <a:r>
              <a:rPr lang="en-US" sz="1800" b="0" dirty="0"/>
              <a:t>first order optimization with early stopping </a:t>
            </a:r>
          </a:p>
          <a:p>
            <a:pPr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"/>
            </a:pPr>
            <a:r>
              <a:rPr lang="en-US" sz="1800" b="0" dirty="0"/>
              <a:t>model acoustic properties, model discrepancies </a:t>
            </a:r>
          </a:p>
          <a:p>
            <a:pPr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"/>
            </a:pPr>
            <a:r>
              <a:rPr lang="en-US" sz="1800" b="0" dirty="0"/>
              <a:t>model /calibrate piezoelectric sensor properties: sensitivity, impulse response, angular sensitivity, … </a:t>
            </a:r>
          </a:p>
          <a:p>
            <a:pPr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"/>
            </a:pPr>
            <a:r>
              <a:rPr lang="en-US" sz="1800" b="0" dirty="0"/>
              <a:t>parameter choices, image artifacts, …</a:t>
            </a:r>
          </a:p>
          <a:p>
            <a:pPr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"/>
            </a:pPr>
            <a:r>
              <a:rPr lang="en-US" sz="1800" b="0" dirty="0"/>
              <a:t>high res (0.4mm), broadband numerical wave simulations</a:t>
            </a:r>
          </a:p>
          <a:p>
            <a:pPr marL="0" indent="0">
              <a:buNone/>
            </a:pPr>
            <a:endParaRPr lang="LID4096" sz="1800" b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BBE0A15-0410-E856-2BD2-B2886B01A824}"/>
                  </a:ext>
                </a:extLst>
              </p:cNvPr>
              <p:cNvSpPr txBox="1"/>
              <p:nvPr/>
            </p:nvSpPr>
            <p:spPr>
              <a:xfrm>
                <a:off x="533400" y="2204863"/>
                <a:ext cx="8663526" cy="86325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ar-AE" sz="2000" b="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latin typeface="Cambria Math" panose="02040503050406030204" pitchFamily="18" charset="0"/>
                                </a:rPr>
                                <m:t>argmin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lim>
                          </m:limLow>
                        </m:fName>
                        <m:e>
                          <m:r>
                            <a:rPr lang="ar-AE" sz="2000" i="1">
                              <a:latin typeface="Cambria Math" panose="02040503050406030204" pitchFamily="18" charset="0"/>
                            </a:rPr>
                            <m:t>  </m:t>
                          </m:r>
                          <m:sSubSup>
                            <m:sSubSup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ar-AE" sz="20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d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sub>
                            <m:sup>
                              <m:r>
                                <a:rPr lang="ar-AE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BBE0A15-0410-E856-2BD2-B2886B01A8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00" y="2204863"/>
                <a:ext cx="8663526" cy="86325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539270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FD568-A7D8-019B-A1FC-82F3E8F90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764704"/>
            <a:ext cx="8077200" cy="762000"/>
          </a:xfrm>
        </p:spPr>
        <p:txBody>
          <a:bodyPr/>
          <a:lstStyle/>
          <a:p>
            <a:r>
              <a:rPr lang="en-US" sz="2800" dirty="0"/>
              <a:t>PAT Modeling, baseline</a:t>
            </a:r>
            <a:endParaRPr lang="LID4096" sz="2800" dirty="0"/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8CADE49B-6D98-CD96-F2E5-3D663E0DD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223" y="2060847"/>
            <a:ext cx="2484273" cy="465075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B550961-FA67-5AFD-D662-071833F7DA38}"/>
                  </a:ext>
                </a:extLst>
              </p:cNvPr>
              <p:cNvSpPr txBox="1"/>
              <p:nvPr/>
            </p:nvSpPr>
            <p:spPr>
              <a:xfrm>
                <a:off x="323528" y="1268760"/>
                <a:ext cx="4104456" cy="8717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ar-AE" sz="2000" b="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latin typeface="Cambria Math" panose="02040503050406030204" pitchFamily="18" charset="0"/>
                                </a:rPr>
                                <m:t>argmin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≥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lim>
                          </m:limLow>
                        </m:fName>
                        <m:e>
                          <m:r>
                            <a:rPr lang="ar-AE" sz="2000" i="1">
                              <a:latin typeface="Cambria Math" panose="02040503050406030204" pitchFamily="18" charset="0"/>
                            </a:rPr>
                            <m:t>  </m:t>
                          </m:r>
                          <m:sSubSup>
                            <m:sSubSup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ar-AE" sz="20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d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ar-AE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func>
                    </m:oMath>
                  </m:oMathPara>
                </a14:m>
                <a:endParaRPr lang="en-US" sz="2000" b="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B550961-FA67-5AFD-D662-071833F7DA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268760"/>
                <a:ext cx="4104456" cy="87171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 descr="A picture containing coelenterate, coral, ocean floor&#10;&#10;Description automatically generated">
            <a:extLst>
              <a:ext uri="{FF2B5EF4-FFF2-40B4-BE49-F238E27FC236}">
                <a16:creationId xmlns:a16="http://schemas.microsoft.com/office/drawing/2014/main" id="{142B34E8-F74F-76FC-7021-A7BA91202A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04" y="2204864"/>
            <a:ext cx="4392488" cy="4392488"/>
          </a:xfrm>
          <a:prstGeom prst="rect">
            <a:avLst/>
          </a:prstGeom>
        </p:spPr>
      </p:pic>
      <p:pic>
        <p:nvPicPr>
          <p:cNvPr id="11" name="Picture 10" descr="A green leaf on a purple surface&#10;&#10;Description automatically generated with low confidence">
            <a:extLst>
              <a:ext uri="{FF2B5EF4-FFF2-40B4-BE49-F238E27FC236}">
                <a16:creationId xmlns:a16="http://schemas.microsoft.com/office/drawing/2014/main" id="{40E8078D-00A1-3D09-0D0D-0005791A8E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44008" y="2204864"/>
            <a:ext cx="1812967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4106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FD568-A7D8-019B-A1FC-82F3E8F90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764704"/>
            <a:ext cx="8077200" cy="762000"/>
          </a:xfrm>
        </p:spPr>
        <p:txBody>
          <a:bodyPr/>
          <a:lstStyle/>
          <a:p>
            <a:r>
              <a:rPr lang="en-US" sz="2800" dirty="0"/>
              <a:t>PAT Modeling, + spatial response</a:t>
            </a:r>
            <a:endParaRPr lang="LID4096" sz="2800" dirty="0"/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8CADE49B-6D98-CD96-F2E5-3D663E0DD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223" y="2060847"/>
            <a:ext cx="2484273" cy="465075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B550961-FA67-5AFD-D662-071833F7DA38}"/>
                  </a:ext>
                </a:extLst>
              </p:cNvPr>
              <p:cNvSpPr txBox="1"/>
              <p:nvPr/>
            </p:nvSpPr>
            <p:spPr>
              <a:xfrm>
                <a:off x="323528" y="1268760"/>
                <a:ext cx="4104456" cy="8717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ar-AE" sz="2000" b="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latin typeface="Cambria Math" panose="02040503050406030204" pitchFamily="18" charset="0"/>
                                </a:rPr>
                                <m:t>argmin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≥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lim>
                          </m:limLow>
                        </m:fName>
                        <m:e>
                          <m:r>
                            <a:rPr lang="ar-AE" sz="2000" i="1">
                              <a:latin typeface="Cambria Math" panose="02040503050406030204" pitchFamily="18" charset="0"/>
                            </a:rPr>
                            <m:t>  </m:t>
                          </m:r>
                          <m:sSubSup>
                            <m:sSubSup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ar-AE" sz="20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d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ar-AE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func>
                    </m:oMath>
                  </m:oMathPara>
                </a14:m>
                <a:endParaRPr lang="en-US" sz="2000" b="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B550961-FA67-5AFD-D662-071833F7DA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268760"/>
                <a:ext cx="4104456" cy="87171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142B34E8-F74F-76FC-7021-A7BA91202A0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07504" y="2204864"/>
            <a:ext cx="4392488" cy="43924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E8078D-00A1-3D09-0D0D-0005791A8E7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644009" y="2204864"/>
            <a:ext cx="1812965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581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FD568-A7D8-019B-A1FC-82F3E8F90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764704"/>
            <a:ext cx="8077200" cy="762000"/>
          </a:xfrm>
        </p:spPr>
        <p:txBody>
          <a:bodyPr/>
          <a:lstStyle/>
          <a:p>
            <a:r>
              <a:rPr lang="en-US" sz="2800" dirty="0"/>
              <a:t>PAT Modeling, + temporal response</a:t>
            </a:r>
            <a:endParaRPr lang="LID4096" sz="2800" dirty="0"/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8CADE49B-6D98-CD96-F2E5-3D663E0DD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223" y="2060847"/>
            <a:ext cx="2484273" cy="465075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B550961-FA67-5AFD-D662-071833F7DA38}"/>
                  </a:ext>
                </a:extLst>
              </p:cNvPr>
              <p:cNvSpPr txBox="1"/>
              <p:nvPr/>
            </p:nvSpPr>
            <p:spPr>
              <a:xfrm>
                <a:off x="323528" y="1268760"/>
                <a:ext cx="4104456" cy="8717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ar-AE" sz="2000" b="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latin typeface="Cambria Math" panose="02040503050406030204" pitchFamily="18" charset="0"/>
                                </a:rPr>
                                <m:t>argmin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≥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lim>
                          </m:limLow>
                        </m:fName>
                        <m:e>
                          <m:r>
                            <a:rPr lang="ar-AE" sz="2000" i="1">
                              <a:latin typeface="Cambria Math" panose="02040503050406030204" pitchFamily="18" charset="0"/>
                            </a:rPr>
                            <m:t>  </m:t>
                          </m:r>
                          <m:sSubSup>
                            <m:sSubSup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ar-AE" sz="20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d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ar-AE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func>
                    </m:oMath>
                  </m:oMathPara>
                </a14:m>
                <a:endParaRPr lang="en-US" sz="2000" b="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B550961-FA67-5AFD-D662-071833F7DA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268760"/>
                <a:ext cx="4104456" cy="87171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142B34E8-F74F-76FC-7021-A7BA91202A0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07504" y="2204864"/>
            <a:ext cx="4392488" cy="43924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E8078D-00A1-3D09-0D0D-0005791A8E7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644009" y="2204864"/>
            <a:ext cx="1812965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6154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FD568-A7D8-019B-A1FC-82F3E8F90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764704"/>
            <a:ext cx="8077200" cy="762000"/>
          </a:xfrm>
        </p:spPr>
        <p:txBody>
          <a:bodyPr/>
          <a:lstStyle/>
          <a:p>
            <a:r>
              <a:rPr lang="en-US" sz="2800" dirty="0"/>
              <a:t>PAT Modeling, + sampling density</a:t>
            </a:r>
            <a:endParaRPr lang="LID4096" sz="2800" dirty="0"/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8CADE49B-6D98-CD96-F2E5-3D663E0DD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223" y="2060847"/>
            <a:ext cx="2484273" cy="465075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B550961-FA67-5AFD-D662-071833F7DA38}"/>
                  </a:ext>
                </a:extLst>
              </p:cNvPr>
              <p:cNvSpPr txBox="1"/>
              <p:nvPr/>
            </p:nvSpPr>
            <p:spPr>
              <a:xfrm>
                <a:off x="323528" y="1268760"/>
                <a:ext cx="4104456" cy="8717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ar-AE" sz="2000" b="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latin typeface="Cambria Math" panose="02040503050406030204" pitchFamily="18" charset="0"/>
                                </a:rPr>
                                <m:t>argmin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≥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lim>
                          </m:limLow>
                        </m:fName>
                        <m:e>
                          <m:r>
                            <a:rPr lang="ar-AE" sz="2000" i="1">
                              <a:latin typeface="Cambria Math" panose="02040503050406030204" pitchFamily="18" charset="0"/>
                            </a:rPr>
                            <m:t>  </m:t>
                          </m:r>
                          <m:sSubSup>
                            <m:sSubSup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ar-AE" sz="20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d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sub>
                            <m:sup>
                              <m:r>
                                <a:rPr lang="ar-AE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func>
                    </m:oMath>
                  </m:oMathPara>
                </a14:m>
                <a:endParaRPr lang="en-US" sz="2000" b="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B550961-FA67-5AFD-D662-071833F7DA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268760"/>
                <a:ext cx="4104456" cy="87171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142B34E8-F74F-76FC-7021-A7BA91202A0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07504" y="2204864"/>
            <a:ext cx="4392488" cy="43924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E8078D-00A1-3D09-0D0D-0005791A8E7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644009" y="2204864"/>
            <a:ext cx="1812965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5750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FD568-A7D8-019B-A1FC-82F3E8F90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764704"/>
            <a:ext cx="8077200" cy="762000"/>
          </a:xfrm>
        </p:spPr>
        <p:txBody>
          <a:bodyPr/>
          <a:lstStyle/>
          <a:p>
            <a:r>
              <a:rPr lang="en-US" sz="2800" dirty="0"/>
              <a:t>PAT Modeling, higher resolution</a:t>
            </a:r>
            <a:endParaRPr lang="LID4096" sz="2800" dirty="0"/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8CADE49B-6D98-CD96-F2E5-3D663E0DD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223" y="2060847"/>
            <a:ext cx="2484273" cy="465075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B550961-FA67-5AFD-D662-071833F7DA38}"/>
                  </a:ext>
                </a:extLst>
              </p:cNvPr>
              <p:cNvSpPr txBox="1"/>
              <p:nvPr/>
            </p:nvSpPr>
            <p:spPr>
              <a:xfrm>
                <a:off x="323528" y="1268760"/>
                <a:ext cx="4104456" cy="8717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ar-AE" sz="2000" b="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latin typeface="Cambria Math" panose="02040503050406030204" pitchFamily="18" charset="0"/>
                                </a:rPr>
                                <m:t>argmin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≥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lim>
                          </m:limLow>
                        </m:fName>
                        <m:e>
                          <m:r>
                            <a:rPr lang="ar-AE" sz="2000" i="1">
                              <a:latin typeface="Cambria Math" panose="02040503050406030204" pitchFamily="18" charset="0"/>
                            </a:rPr>
                            <m:t>  </m:t>
                          </m:r>
                          <m:sSubSup>
                            <m:sSubSup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ar-AE" sz="20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d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sub>
                            <m:sup>
                              <m:r>
                                <a:rPr lang="ar-AE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func>
                    </m:oMath>
                  </m:oMathPara>
                </a14:m>
                <a:endParaRPr lang="en-US" sz="2000" b="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B550961-FA67-5AFD-D662-071833F7DA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268760"/>
                <a:ext cx="4104456" cy="87171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142B34E8-F74F-76FC-7021-A7BA91202A0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07504" y="2204864"/>
            <a:ext cx="4392488" cy="43924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E8078D-00A1-3D09-0D0D-0005791A8E7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644009" y="2214885"/>
            <a:ext cx="1812965" cy="4372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59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F7829-91F9-D4F2-343F-4B9410ED6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2276872"/>
            <a:ext cx="8077200" cy="4365104"/>
          </a:xfrm>
        </p:spPr>
        <p:txBody>
          <a:bodyPr/>
          <a:lstStyle/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EU+UK wide 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PhD training network: 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 beneficiaries and 4 associated partners from 8 European countries</a:t>
            </a:r>
          </a:p>
          <a:p>
            <a:pPr marL="0" indent="0" algn="just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!!! 11 PhD positions</a:t>
            </a: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deadline extended until May 15!!!</a:t>
            </a:r>
          </a:p>
          <a:p>
            <a:pPr marL="0" indent="0" algn="just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DC2: Photon transport modelling and image reconstruction algorithms for multispectral DOT with Tanja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Tarvainen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(UEF)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DC9: Adaptive compressed sensing using deep learning in non-linear microscopy with Felix Lucka (CWI)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DC11: Learned adaptive encoder-decoder architecture for advanced fluorescence imaging with Simon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Arridge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(UCL)</a:t>
            </a:r>
          </a:p>
          <a:p>
            <a:pPr marL="0" indent="0" algn="just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Bef>
                <a:spcPts val="0"/>
              </a:spcBef>
              <a:spcAft>
                <a:spcPts val="0"/>
              </a:spcAft>
            </a:pPr>
            <a:endParaRPr lang="en-US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23142525-ACD4-6749-5617-4B3B200EE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260648"/>
            <a:ext cx="8446521" cy="18722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ABF6CEE-EC5E-08E7-CD16-972B94E886B4}"/>
              </a:ext>
            </a:extLst>
          </p:cNvPr>
          <p:cNvSpPr txBox="1"/>
          <p:nvPr/>
        </p:nvSpPr>
        <p:spPr>
          <a:xfrm>
            <a:off x="2555776" y="6135687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ID4096" b="1" dirty="0">
                <a:latin typeface="Arial" panose="020B0604020202020204" pitchFamily="34" charset="0"/>
                <a:cs typeface="Arial" panose="020B0604020202020204" pitchFamily="34" charset="0"/>
              </a:rPr>
              <a:t>https://concise-project.eu/</a:t>
            </a:r>
          </a:p>
        </p:txBody>
      </p:sp>
    </p:spTree>
    <p:extLst>
      <p:ext uri="{BB962C8B-B14F-4D97-AF65-F5344CB8AC3E}">
        <p14:creationId xmlns:p14="http://schemas.microsoft.com/office/powerpoint/2010/main" val="18765846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176A18A-E239-6757-62A1-DECD50C41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563" y="764704"/>
            <a:ext cx="8077200" cy="762000"/>
          </a:xfrm>
        </p:spPr>
        <p:txBody>
          <a:bodyPr/>
          <a:lstStyle/>
          <a:p>
            <a:r>
              <a:rPr lang="en-US" sz="2000" dirty="0"/>
              <a:t>Illustration: Phantom Validation</a:t>
            </a:r>
            <a:endParaRPr lang="LID4096" sz="2000" dirty="0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21BAA1BC-D61E-5B6C-BE95-9B882A114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744" y="1772816"/>
            <a:ext cx="6782185" cy="42065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71AE14-5212-E3E8-A3D9-A5FB680E7B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886" y="1772816"/>
            <a:ext cx="1806675" cy="13786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49B117-ACA0-361A-223C-A7D8C4A0C3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823" y="4783965"/>
            <a:ext cx="1817738" cy="16703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207DD1-2CAA-A751-5E36-FEC740CACF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8823" y="3284984"/>
            <a:ext cx="1828800" cy="1377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6442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D42609-80B2-8DAC-7FB3-8000B9B85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517" y="1838468"/>
            <a:ext cx="4294483" cy="18807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F06BAF-1A91-7A5C-3926-B8770B9599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5"/>
          <a:stretch/>
        </p:blipFill>
        <p:spPr bwMode="auto">
          <a:xfrm>
            <a:off x="7091366" y="1875999"/>
            <a:ext cx="1778205" cy="990560"/>
          </a:xfrm>
          <a:prstGeom prst="rect">
            <a:avLst/>
          </a:prstGeom>
          <a:ln w="285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picture containing person, wall, indoor, hand&#10;&#10;Description automatically generated">
            <a:extLst>
              <a:ext uri="{FF2B5EF4-FFF2-40B4-BE49-F238E27FC236}">
                <a16:creationId xmlns:a16="http://schemas.microsoft.com/office/drawing/2014/main" id="{6CBB15D8-D4B3-7937-8B35-E32565DA680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09" r="8715" b="21241"/>
          <a:stretch/>
        </p:blipFill>
        <p:spPr>
          <a:xfrm>
            <a:off x="4788024" y="1838468"/>
            <a:ext cx="2140428" cy="1623520"/>
          </a:xfrm>
          <a:prstGeom prst="rect">
            <a:avLst/>
          </a:prstGeom>
          <a:ln w="285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F209CE8-5607-34CF-278B-BF7BB92A7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563" y="764704"/>
            <a:ext cx="8077200" cy="762000"/>
          </a:xfrm>
        </p:spPr>
        <p:txBody>
          <a:bodyPr/>
          <a:lstStyle/>
          <a:p>
            <a:r>
              <a:rPr lang="en-US" sz="2000" dirty="0"/>
              <a:t>Illustration: Phantom Validation</a:t>
            </a:r>
            <a:endParaRPr lang="LID4096" sz="2000" dirty="0"/>
          </a:p>
        </p:txBody>
      </p:sp>
      <p:pic>
        <p:nvPicPr>
          <p:cNvPr id="13" name="Picture 12" descr="Graphical user interface, scatter chart&#10;&#10;Description automatically generated">
            <a:extLst>
              <a:ext uri="{FF2B5EF4-FFF2-40B4-BE49-F238E27FC236}">
                <a16:creationId xmlns:a16="http://schemas.microsoft.com/office/drawing/2014/main" id="{3643B042-FD86-B3FA-6089-13C218781F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237" y="4437112"/>
            <a:ext cx="8796259" cy="2262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6136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C5499706-09B6-F532-EF8D-0644976C11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1484784"/>
            <a:ext cx="3291977" cy="327044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4A439CF-8AB7-30D7-D318-D7350B4E7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563" y="764704"/>
            <a:ext cx="8077200" cy="762000"/>
          </a:xfrm>
        </p:spPr>
        <p:txBody>
          <a:bodyPr/>
          <a:lstStyle/>
          <a:p>
            <a:r>
              <a:rPr lang="en-US" sz="2000" dirty="0"/>
              <a:t>Illustration: In Vivo Results</a:t>
            </a:r>
            <a:endParaRPr lang="LID4096" sz="20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50211F5-B03D-6A9C-B12C-9A0274BB7D33}"/>
              </a:ext>
            </a:extLst>
          </p:cNvPr>
          <p:cNvGrpSpPr/>
          <p:nvPr/>
        </p:nvGrpSpPr>
        <p:grpSpPr>
          <a:xfrm>
            <a:off x="3923928" y="1196752"/>
            <a:ext cx="3764288" cy="3381663"/>
            <a:chOff x="407795" y="1646851"/>
            <a:chExt cx="4099813" cy="3683084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7C0B3A9A-D4B5-DEA0-1D80-8E0640D810F1}"/>
                </a:ext>
              </a:extLst>
            </p:cNvPr>
            <p:cNvCxnSpPr>
              <a:cxnSpLocks/>
              <a:endCxn id="8" idx="2"/>
            </p:cNvCxnSpPr>
            <p:nvPr/>
          </p:nvCxnSpPr>
          <p:spPr>
            <a:xfrm>
              <a:off x="2020241" y="1981056"/>
              <a:ext cx="1623181" cy="1617813"/>
            </a:xfrm>
            <a:prstGeom prst="line">
              <a:avLst/>
            </a:prstGeom>
            <a:ln w="3810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62CF950-3441-83DA-77B9-D177A15D03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407795" y="1981056"/>
              <a:ext cx="3235627" cy="3235627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0DA5348-1B36-E3B2-C5AD-00AA8041C9CB}"/>
                </a:ext>
              </a:extLst>
            </p:cNvPr>
            <p:cNvSpPr txBox="1"/>
            <p:nvPr/>
          </p:nvSpPr>
          <p:spPr>
            <a:xfrm>
              <a:off x="770684" y="1646851"/>
              <a:ext cx="30946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nl-NL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4EA17B4-E243-4D62-BAC1-F7FEBF8DADB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7602" y="1969001"/>
              <a:ext cx="152026" cy="3247682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F08D019-82C0-12B7-6B0C-D636D031E718}"/>
                </a:ext>
              </a:extLst>
            </p:cNvPr>
            <p:cNvSpPr txBox="1"/>
            <p:nvPr/>
          </p:nvSpPr>
          <p:spPr>
            <a:xfrm>
              <a:off x="3903808" y="1883181"/>
              <a:ext cx="603800" cy="335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>
                  <a:latin typeface="Arial" panose="020B0604020202020204" pitchFamily="34" charset="0"/>
                  <a:cs typeface="Arial" panose="020B0604020202020204" pitchFamily="34" charset="0"/>
                </a:rPr>
                <a:t>&gt;1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92ABE54-D7AF-9F8D-591E-AE034F647850}"/>
                </a:ext>
              </a:extLst>
            </p:cNvPr>
            <p:cNvSpPr txBox="1"/>
            <p:nvPr/>
          </p:nvSpPr>
          <p:spPr>
            <a:xfrm>
              <a:off x="3865296" y="4994725"/>
              <a:ext cx="603800" cy="335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>
                  <a:latin typeface="Arial" panose="020B0604020202020204" pitchFamily="34" charset="0"/>
                  <a:cs typeface="Arial" panose="020B0604020202020204" pitchFamily="34" charset="0"/>
                </a:rPr>
                <a:t>&lt;1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E82E79B-D1C2-690E-98BC-D6D0BDEBE929}"/>
                </a:ext>
              </a:extLst>
            </p:cNvPr>
            <p:cNvSpPr/>
            <p:nvPr/>
          </p:nvSpPr>
          <p:spPr>
            <a:xfrm rot="16200000">
              <a:off x="2601719" y="3425237"/>
              <a:ext cx="2929945" cy="3352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Intensity ratio  890 nm / 720 nm</a:t>
              </a:r>
              <a:endParaRPr lang="nl-NL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E283000B-EF18-7106-FA54-77AD0410355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2" t="29460" r="6012" b="24034"/>
          <a:stretch/>
        </p:blipFill>
        <p:spPr>
          <a:xfrm>
            <a:off x="2915174" y="4553228"/>
            <a:ext cx="2664938" cy="201734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2D0E04D9-07F7-D67E-46A9-E97F7E7DDA74}"/>
              </a:ext>
            </a:extLst>
          </p:cNvPr>
          <p:cNvGrpSpPr/>
          <p:nvPr/>
        </p:nvGrpSpPr>
        <p:grpSpPr>
          <a:xfrm>
            <a:off x="5431556" y="4512018"/>
            <a:ext cx="3165472" cy="2565350"/>
            <a:chOff x="3440805" y="2956173"/>
            <a:chExt cx="7489554" cy="6069655"/>
          </a:xfrm>
        </p:grpSpPr>
        <p:pic>
          <p:nvPicPr>
            <p:cNvPr id="17" name="Picture 4" descr="Non-invasive Measurement of SaO&amp;lt;sub&amp;gt;2&amp;lt;/sub&amp;gt;, SvO&amp;lt;sub&amp;gt;2&amp;lt;/sub&amp;gt; &amp;amp; Hemoglobin">
              <a:extLst>
                <a:ext uri="{FF2B5EF4-FFF2-40B4-BE49-F238E27FC236}">
                  <a16:creationId xmlns:a16="http://schemas.microsoft.com/office/drawing/2014/main" id="{6EC7EBE8-E301-D043-46EE-BA7DE13CB0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94435" y="2956173"/>
              <a:ext cx="5769331" cy="44256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DC55ACF-3C70-DBEF-F0F8-24DC7F6E1901}"/>
                </a:ext>
              </a:extLst>
            </p:cNvPr>
            <p:cNvSpPr txBox="1"/>
            <p:nvPr/>
          </p:nvSpPr>
          <p:spPr>
            <a:xfrm>
              <a:off x="3440805" y="7278138"/>
              <a:ext cx="7489554" cy="17476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latin typeface="+mj-lt"/>
                </a:rPr>
                <a:t>Figure from: Spectrum Medical, Non-Invasive Measurement of SaO</a:t>
              </a:r>
              <a:r>
                <a:rPr lang="en-US" sz="900" baseline="-25000" dirty="0">
                  <a:latin typeface="+mj-lt"/>
                </a:rPr>
                <a:t>2</a:t>
              </a:r>
              <a:r>
                <a:rPr lang="en-US" sz="900" dirty="0">
                  <a:latin typeface="+mj-lt"/>
                </a:rPr>
                <a:t>, SvO</a:t>
              </a:r>
              <a:r>
                <a:rPr lang="en-US" sz="900" baseline="-25000" dirty="0">
                  <a:latin typeface="+mj-lt"/>
                </a:rPr>
                <a:t>2</a:t>
              </a:r>
              <a:r>
                <a:rPr lang="en-US" sz="900" dirty="0">
                  <a:latin typeface="+mj-lt"/>
                </a:rPr>
                <a:t> &amp; Hemoglobin</a:t>
              </a:r>
            </a:p>
            <a:p>
              <a:endParaRPr lang="nl-NL" dirty="0"/>
            </a:p>
          </p:txBody>
        </p:sp>
      </p:grpSp>
    </p:spTree>
    <p:extLst>
      <p:ext uri="{BB962C8B-B14F-4D97-AF65-F5344CB8AC3E}">
        <p14:creationId xmlns:p14="http://schemas.microsoft.com/office/powerpoint/2010/main" val="32342214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4A439CF-8AB7-30D7-D318-D7350B4E7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563" y="836712"/>
            <a:ext cx="8077200" cy="762000"/>
          </a:xfrm>
        </p:spPr>
        <p:txBody>
          <a:bodyPr/>
          <a:lstStyle/>
          <a:p>
            <a:r>
              <a:rPr lang="en-US" sz="3200" dirty="0"/>
              <a:t>How deep can we image?</a:t>
            </a:r>
            <a:endParaRPr lang="LID4096" sz="32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2EDC4B7-B715-B8CE-3FF8-5AC619F14E5F}"/>
              </a:ext>
            </a:extLst>
          </p:cNvPr>
          <p:cNvGrpSpPr/>
          <p:nvPr/>
        </p:nvGrpSpPr>
        <p:grpSpPr>
          <a:xfrm>
            <a:off x="198578" y="1916832"/>
            <a:ext cx="8745912" cy="4416281"/>
            <a:chOff x="198578" y="1452213"/>
            <a:chExt cx="8745912" cy="441628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2E73878-F89C-41C0-E30E-D5A489E80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8578" y="1905291"/>
              <a:ext cx="8745912" cy="3475500"/>
            </a:xfrm>
            <a:prstGeom prst="rect">
              <a:avLst/>
            </a:prstGeom>
          </p:spPr>
        </p:pic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61D80556-41B4-3467-AAB8-98823511F1A4}"/>
                </a:ext>
              </a:extLst>
            </p:cNvPr>
            <p:cNvCxnSpPr/>
            <p:nvPr/>
          </p:nvCxnSpPr>
          <p:spPr>
            <a:xfrm>
              <a:off x="1386243" y="5503734"/>
              <a:ext cx="6069679" cy="0"/>
            </a:xfrm>
            <a:prstGeom prst="straightConnector1">
              <a:avLst/>
            </a:prstGeom>
            <a:ln w="28575">
              <a:headEnd w="lg" len="lg"/>
              <a:tailEnd type="triangl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74BCED6-A614-336D-D52E-5104DE23EEED}"/>
                </a:ext>
              </a:extLst>
            </p:cNvPr>
            <p:cNvSpPr txBox="1"/>
            <p:nvPr/>
          </p:nvSpPr>
          <p:spPr>
            <a:xfrm>
              <a:off x="3237442" y="5529940"/>
              <a:ext cx="31325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+mj-lt"/>
                </a:rPr>
                <a:t>Increasing depth from skin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BEAEBC0-DF0A-4F7B-31D8-9D520FDCEDC3}"/>
                </a:ext>
              </a:extLst>
            </p:cNvPr>
            <p:cNvSpPr txBox="1"/>
            <p:nvPr/>
          </p:nvSpPr>
          <p:spPr>
            <a:xfrm>
              <a:off x="1706761" y="1452213"/>
              <a:ext cx="56370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+mj-lt"/>
                </a:rPr>
                <a:t>medial-lateral depth color-coded PAT MIPs</a:t>
              </a:r>
              <a:endParaRPr lang="nl-NL" sz="2000" dirty="0">
                <a:latin typeface="+mj-lt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1773A99-6687-64E8-C0D8-C72A5CA2CFEA}"/>
              </a:ext>
            </a:extLst>
          </p:cNvPr>
          <p:cNvGrpSpPr/>
          <p:nvPr/>
        </p:nvGrpSpPr>
        <p:grpSpPr>
          <a:xfrm>
            <a:off x="7308304" y="4254569"/>
            <a:ext cx="1130438" cy="701455"/>
            <a:chOff x="7308304" y="3789950"/>
            <a:chExt cx="1130438" cy="70145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8979BFC-E543-7B14-0337-F12193FB5B25}"/>
                </a:ext>
              </a:extLst>
            </p:cNvPr>
            <p:cNvSpPr txBox="1"/>
            <p:nvPr/>
          </p:nvSpPr>
          <p:spPr>
            <a:xfrm>
              <a:off x="7308304" y="4029740"/>
              <a:ext cx="11304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FF"/>
                  </a:solidFill>
                  <a:latin typeface="Abadi" panose="020B0604020104020204"/>
                </a:rPr>
                <a:t>48 mm</a:t>
              </a:r>
              <a:endParaRPr lang="nl-NL" dirty="0">
                <a:solidFill>
                  <a:srgbClr val="FF00FF"/>
                </a:solidFill>
                <a:latin typeface="Abadi" panose="020B0604020104020204"/>
              </a:endParaRP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F172D034-DF2D-728F-7787-977AA2E893D1}"/>
                </a:ext>
              </a:extLst>
            </p:cNvPr>
            <p:cNvCxnSpPr/>
            <p:nvPr/>
          </p:nvCxnSpPr>
          <p:spPr>
            <a:xfrm flipV="1">
              <a:off x="7940842" y="3789950"/>
              <a:ext cx="84221" cy="301513"/>
            </a:xfrm>
            <a:prstGeom prst="straightConnector1">
              <a:avLst/>
            </a:prstGeom>
            <a:ln w="57150">
              <a:solidFill>
                <a:srgbClr val="FF00FF"/>
              </a:solidFill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98050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09269-A47D-9153-5D19-64F9C71D9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06101"/>
            <a:ext cx="8077200" cy="762000"/>
          </a:xfrm>
        </p:spPr>
        <p:txBody>
          <a:bodyPr/>
          <a:lstStyle/>
          <a:p>
            <a:r>
              <a:rPr lang="en-US" sz="2400" dirty="0"/>
              <a:t>UST: Mathematical Modelling (simplified)</a:t>
            </a:r>
            <a:endParaRPr lang="LID4096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6196B7-333E-2716-CCB0-94537F1B5C38}"/>
              </a:ext>
            </a:extLst>
          </p:cNvPr>
          <p:cNvSpPr txBox="1"/>
          <p:nvPr/>
        </p:nvSpPr>
        <p:spPr>
          <a:xfrm>
            <a:off x="300962" y="2369619"/>
            <a:ext cx="866352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+mn-lt"/>
              </a:rPr>
              <a:t>acoustic wave equation </a:t>
            </a: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r>
              <a:rPr lang="en-US" sz="1800" b="1" dirty="0">
                <a:latin typeface="+mn-lt"/>
              </a:rPr>
              <a:t>measurement </a:t>
            </a:r>
            <a:r>
              <a:rPr lang="en-US" sz="1800" dirty="0">
                <a:latin typeface="+mn-lt"/>
              </a:rPr>
              <a:t>(on boundary)</a:t>
            </a:r>
          </a:p>
          <a:p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r>
              <a:rPr lang="en-US" sz="1800" b="1" dirty="0">
                <a:latin typeface="+mn-lt"/>
              </a:rPr>
              <a:t>multiple sources </a:t>
            </a:r>
          </a:p>
          <a:p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pPr>
              <a:lnSpc>
                <a:spcPct val="200000"/>
              </a:lnSpc>
            </a:pPr>
            <a:r>
              <a:rPr lang="en-US" sz="1800" b="1" dirty="0">
                <a:latin typeface="+mn-lt"/>
              </a:rPr>
              <a:t>inverse problem:</a:t>
            </a:r>
          </a:p>
          <a:p>
            <a:pPr>
              <a:lnSpc>
                <a:spcPct val="200000"/>
              </a:lnSpc>
            </a:pPr>
            <a:r>
              <a:rPr lang="en-US" sz="1800" dirty="0">
                <a:latin typeface="+mn-lt"/>
              </a:rPr>
              <a:t>             acoustic parameter identification problem with boundary data. </a:t>
            </a:r>
          </a:p>
          <a:p>
            <a:endParaRPr lang="LID4096" sz="1800" dirty="0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6461ED9-598B-A948-8C9D-DDBE088A301A}"/>
                  </a:ext>
                </a:extLst>
              </p:cNvPr>
              <p:cNvSpPr txBox="1"/>
              <p:nvPr/>
            </p:nvSpPr>
            <p:spPr>
              <a:xfrm>
                <a:off x="395537" y="2801667"/>
                <a:ext cx="3816424" cy="52110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rgbClr val="7030A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solidFill>
                                        <a:srgbClr val="7030A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0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LID4096" sz="20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6461ED9-598B-A948-8C9D-DDBE088A30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537" y="2801667"/>
                <a:ext cx="3816424" cy="52110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BFD3219-D80D-C0C5-42AF-7DADC404B67E}"/>
                  </a:ext>
                </a:extLst>
              </p:cNvPr>
              <p:cNvSpPr txBox="1"/>
              <p:nvPr/>
            </p:nvSpPr>
            <p:spPr>
              <a:xfrm>
                <a:off x="-108520" y="6042027"/>
                <a:ext cx="2016224" cy="4616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sz="2000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en-US" sz="2000" b="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BFD3219-D80D-C0C5-42AF-7DADC404B6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08520" y="6042027"/>
                <a:ext cx="2016224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3D8C00F-EA5F-68E5-3EA2-CBA1A570EE5E}"/>
                  </a:ext>
                </a:extLst>
              </p:cNvPr>
              <p:cNvSpPr txBox="1"/>
              <p:nvPr/>
            </p:nvSpPr>
            <p:spPr>
              <a:xfrm>
                <a:off x="528322" y="3953795"/>
                <a:ext cx="1163358" cy="4616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LID4096" sz="20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3D8C00F-EA5F-68E5-3EA2-CBA1A570EE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8322" y="3953795"/>
                <a:ext cx="1163358" cy="461665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18F7EA4-7021-92D2-1429-80CD63537045}"/>
                  </a:ext>
                </a:extLst>
              </p:cNvPr>
              <p:cNvSpPr txBox="1"/>
              <p:nvPr/>
            </p:nvSpPr>
            <p:spPr>
              <a:xfrm>
                <a:off x="539552" y="4961907"/>
                <a:ext cx="1440160" cy="4616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 …, 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</m:oMath>
                  </m:oMathPara>
                </a14:m>
                <a:endParaRPr lang="LID4096" sz="20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18F7EA4-7021-92D2-1429-80CD635370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4961907"/>
                <a:ext cx="1440160" cy="461665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8" name="Graphic 27">
            <a:extLst>
              <a:ext uri="{FF2B5EF4-FFF2-40B4-BE49-F238E27FC236}">
                <a16:creationId xmlns:a16="http://schemas.microsoft.com/office/drawing/2014/main" id="{84DEC3FC-E339-1877-3A8D-252296CD642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4835809" y="2369619"/>
            <a:ext cx="3012555" cy="3012555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EEA85191-AEB1-221D-98C6-99E74EC97A4F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6267485" y="3590549"/>
            <a:ext cx="830700" cy="811822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5429666F-9A17-BA3A-73E3-09DC55E828DA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6030930" y="3360637"/>
            <a:ext cx="1296393" cy="1277328"/>
          </a:xfrm>
          <a:prstGeom prst="rect">
            <a:avLst/>
          </a:prstGeom>
        </p:spPr>
      </p:pic>
      <p:pic>
        <p:nvPicPr>
          <p:cNvPr id="31" name="Graphic 30">
            <a:extLst>
              <a:ext uri="{FF2B5EF4-FFF2-40B4-BE49-F238E27FC236}">
                <a16:creationId xmlns:a16="http://schemas.microsoft.com/office/drawing/2014/main" id="{4B82445B-C717-DE9F-C2E3-D04DFE781C41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5591829" y="2931243"/>
            <a:ext cx="2169885" cy="2130434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id="{EE56A393-A303-726D-ECA9-E58BFEACF643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5809573" y="3139006"/>
            <a:ext cx="1734398" cy="171490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926854E-6CF2-7183-A510-8F9D1C851718}"/>
              </a:ext>
            </a:extLst>
          </p:cNvPr>
          <p:cNvPicPr>
            <a:picLocks noChangeAspect="1"/>
          </p:cNvPicPr>
          <p:nvPr/>
        </p:nvPicPr>
        <p:blipFill rotWithShape="1">
          <a:blip r:embed="rId29">
            <a:extLst>
              <a:ext uri="{BEBA8EAE-BF5A-486C-A8C5-ECC9F3942E4B}">
                <a14:imgProps xmlns:a14="http://schemas.microsoft.com/office/drawing/2010/main">
                  <a14:imgLayer r:embed="rId30">
                    <a14:imgEffect>
                      <a14:backgroundRemoval t="5981" b="96662" l="3261" r="92236">
                        <a14:foregroundMark x1="18789" y1="5981" x2="18789" y2="5981"/>
                        <a14:foregroundMark x1="31366" y1="8623" x2="31366" y2="8623"/>
                        <a14:foregroundMark x1="3416" y1="24200" x2="3416" y2="24200"/>
                        <a14:foregroundMark x1="18789" y1="96801" x2="18789" y2="96801"/>
                        <a14:foregroundMark x1="92236" y1="88178" x2="92236" y2="88178"/>
                      </a14:backgroundRemoval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b="29241"/>
          <a:stretch/>
        </p:blipFill>
        <p:spPr>
          <a:xfrm rot="9984622">
            <a:off x="5991636" y="3575907"/>
            <a:ext cx="904343" cy="714432"/>
          </a:xfrm>
          <a:prstGeom prst="rect">
            <a:avLst/>
          </a:prstGeom>
        </p:spPr>
      </p:pic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4579FB4-F2C4-3F3A-09CA-FAC2B15066E8}"/>
              </a:ext>
            </a:extLst>
          </p:cNvPr>
          <p:cNvSpPr/>
          <p:nvPr/>
        </p:nvSpPr>
        <p:spPr>
          <a:xfrm>
            <a:off x="5254732" y="4823551"/>
            <a:ext cx="133449" cy="133449"/>
          </a:xfrm>
          <a:custGeom>
            <a:avLst/>
            <a:gdLst>
              <a:gd name="connsiteX0" fmla="*/ -782 w 133449"/>
              <a:gd name="connsiteY0" fmla="*/ -188 h 133449"/>
              <a:gd name="connsiteX1" fmla="*/ 132667 w 133449"/>
              <a:gd name="connsiteY1" fmla="*/ 133262 h 133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3449" h="133449">
                <a:moveTo>
                  <a:pt x="-782" y="-188"/>
                </a:moveTo>
                <a:cubicBezTo>
                  <a:pt x="72913" y="-188"/>
                  <a:pt x="132667" y="59566"/>
                  <a:pt x="132667" y="133262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E6016BE7-47CC-1A96-8AC7-225AF9725493}"/>
              </a:ext>
            </a:extLst>
          </p:cNvPr>
          <p:cNvSpPr/>
          <p:nvPr/>
        </p:nvSpPr>
        <p:spPr>
          <a:xfrm>
            <a:off x="5254732" y="4657671"/>
            <a:ext cx="306599" cy="306598"/>
          </a:xfrm>
          <a:custGeom>
            <a:avLst/>
            <a:gdLst>
              <a:gd name="connsiteX0" fmla="*/ -782 w 306599"/>
              <a:gd name="connsiteY0" fmla="*/ -188 h 306598"/>
              <a:gd name="connsiteX1" fmla="*/ 305817 w 306599"/>
              <a:gd name="connsiteY1" fmla="*/ 306038 h 306598"/>
              <a:gd name="connsiteX2" fmla="*/ 305817 w 306599"/>
              <a:gd name="connsiteY2" fmla="*/ 306411 h 306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6599" h="306598">
                <a:moveTo>
                  <a:pt x="-782" y="-188"/>
                </a:moveTo>
                <a:cubicBezTo>
                  <a:pt x="168453" y="-300"/>
                  <a:pt x="305705" y="136803"/>
                  <a:pt x="305817" y="306038"/>
                </a:cubicBezTo>
                <a:cubicBezTo>
                  <a:pt x="305817" y="306169"/>
                  <a:pt x="305817" y="306280"/>
                  <a:pt x="305817" y="306411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1A699595-02A6-441E-C01B-50973DB5E0A5}"/>
              </a:ext>
            </a:extLst>
          </p:cNvPr>
          <p:cNvSpPr/>
          <p:nvPr/>
        </p:nvSpPr>
        <p:spPr>
          <a:xfrm>
            <a:off x="5254732" y="4491604"/>
            <a:ext cx="472665" cy="472665"/>
          </a:xfrm>
          <a:custGeom>
            <a:avLst/>
            <a:gdLst>
              <a:gd name="connsiteX0" fmla="*/ -782 w 472665"/>
              <a:gd name="connsiteY0" fmla="*/ -188 h 472665"/>
              <a:gd name="connsiteX1" fmla="*/ 471883 w 472665"/>
              <a:gd name="connsiteY1" fmla="*/ 472477 h 472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72665" h="472665">
                <a:moveTo>
                  <a:pt x="-782" y="-188"/>
                </a:moveTo>
                <a:cubicBezTo>
                  <a:pt x="260228" y="-76"/>
                  <a:pt x="471772" y="211468"/>
                  <a:pt x="471883" y="472477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61A82D68-0EE7-9609-CB78-A550122C4A23}"/>
              </a:ext>
            </a:extLst>
          </p:cNvPr>
          <p:cNvSpPr/>
          <p:nvPr/>
        </p:nvSpPr>
        <p:spPr>
          <a:xfrm>
            <a:off x="5264051" y="4310627"/>
            <a:ext cx="646188" cy="646373"/>
          </a:xfrm>
          <a:custGeom>
            <a:avLst/>
            <a:gdLst>
              <a:gd name="connsiteX0" fmla="*/ -782 w 646188"/>
              <a:gd name="connsiteY0" fmla="*/ -187 h 646373"/>
              <a:gd name="connsiteX1" fmla="*/ 290534 w 646188"/>
              <a:gd name="connsiteY1" fmla="*/ 69147 h 646373"/>
              <a:gd name="connsiteX2" fmla="*/ 428829 w 646188"/>
              <a:gd name="connsiteY2" fmla="*/ 192904 h 646373"/>
              <a:gd name="connsiteX3" fmla="*/ 594337 w 646188"/>
              <a:gd name="connsiteY3" fmla="*/ 394011 h 646373"/>
              <a:gd name="connsiteX4" fmla="*/ 645405 w 646188"/>
              <a:gd name="connsiteY4" fmla="*/ 646186 h 646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6188" h="646373">
                <a:moveTo>
                  <a:pt x="-782" y="-187"/>
                </a:moveTo>
                <a:cubicBezTo>
                  <a:pt x="100423" y="-318"/>
                  <a:pt x="200231" y="23427"/>
                  <a:pt x="290534" y="69147"/>
                </a:cubicBezTo>
                <a:cubicBezTo>
                  <a:pt x="343094" y="95799"/>
                  <a:pt x="385588" y="153391"/>
                  <a:pt x="428829" y="192904"/>
                </a:cubicBezTo>
                <a:cubicBezTo>
                  <a:pt x="497046" y="255156"/>
                  <a:pt x="557805" y="307716"/>
                  <a:pt x="594337" y="394011"/>
                </a:cubicBezTo>
                <a:cubicBezTo>
                  <a:pt x="628203" y="473763"/>
                  <a:pt x="645574" y="559537"/>
                  <a:pt x="645405" y="646186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8DE83F88-F135-9239-6C89-3F3DB9FDAD2F}"/>
              </a:ext>
            </a:extLst>
          </p:cNvPr>
          <p:cNvSpPr/>
          <p:nvPr/>
        </p:nvSpPr>
        <p:spPr>
          <a:xfrm>
            <a:off x="5264051" y="4114640"/>
            <a:ext cx="850090" cy="850002"/>
          </a:xfrm>
          <a:custGeom>
            <a:avLst/>
            <a:gdLst>
              <a:gd name="connsiteX0" fmla="*/ -782 w 850090"/>
              <a:gd name="connsiteY0" fmla="*/ -89 h 850002"/>
              <a:gd name="connsiteX1" fmla="*/ 224368 w 850090"/>
              <a:gd name="connsiteY1" fmla="*/ 22091 h 850002"/>
              <a:gd name="connsiteX2" fmla="*/ 356513 w 850090"/>
              <a:gd name="connsiteY2" fmla="*/ 108759 h 850002"/>
              <a:gd name="connsiteX3" fmla="*/ 527985 w 850090"/>
              <a:gd name="connsiteY3" fmla="*/ 265693 h 850002"/>
              <a:gd name="connsiteX4" fmla="*/ 760589 w 850090"/>
              <a:gd name="connsiteY4" fmla="*/ 507989 h 850002"/>
              <a:gd name="connsiteX5" fmla="*/ 816504 w 850090"/>
              <a:gd name="connsiteY5" fmla="*/ 615718 h 850002"/>
              <a:gd name="connsiteX6" fmla="*/ 849307 w 850090"/>
              <a:gd name="connsiteY6" fmla="*/ 849814 h 850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50090" h="850002">
                <a:moveTo>
                  <a:pt x="-782" y="-89"/>
                </a:moveTo>
                <a:cubicBezTo>
                  <a:pt x="74871" y="-1151"/>
                  <a:pt x="150393" y="6305"/>
                  <a:pt x="224368" y="22091"/>
                </a:cubicBezTo>
                <a:cubicBezTo>
                  <a:pt x="276928" y="34020"/>
                  <a:pt x="305257" y="89375"/>
                  <a:pt x="356513" y="108759"/>
                </a:cubicBezTo>
                <a:cubicBezTo>
                  <a:pt x="452127" y="144731"/>
                  <a:pt x="471138" y="213878"/>
                  <a:pt x="527985" y="265693"/>
                </a:cubicBezTo>
                <a:cubicBezTo>
                  <a:pt x="597878" y="329435"/>
                  <a:pt x="738969" y="433436"/>
                  <a:pt x="760589" y="507989"/>
                </a:cubicBezTo>
                <a:cubicBezTo>
                  <a:pt x="770282" y="540793"/>
                  <a:pt x="806440" y="582542"/>
                  <a:pt x="816504" y="615718"/>
                </a:cubicBezTo>
                <a:cubicBezTo>
                  <a:pt x="838367" y="691818"/>
                  <a:pt x="849420" y="770621"/>
                  <a:pt x="849307" y="849814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9CEAF611-0F12-938E-373B-BD66A34631D0}"/>
              </a:ext>
            </a:extLst>
          </p:cNvPr>
          <p:cNvSpPr/>
          <p:nvPr/>
        </p:nvSpPr>
        <p:spPr>
          <a:xfrm>
            <a:off x="5265169" y="3892092"/>
            <a:ext cx="1064616" cy="1064908"/>
          </a:xfrm>
          <a:custGeom>
            <a:avLst/>
            <a:gdLst>
              <a:gd name="connsiteX0" fmla="*/ -782 w 1064616"/>
              <a:gd name="connsiteY0" fmla="*/ -80 h 1064908"/>
              <a:gd name="connsiteX1" fmla="*/ 281401 w 1064616"/>
              <a:gd name="connsiteY1" fmla="*/ 27691 h 1064908"/>
              <a:gd name="connsiteX2" fmla="*/ 443926 w 1064616"/>
              <a:gd name="connsiteY2" fmla="*/ 108208 h 1064908"/>
              <a:gd name="connsiteX3" fmla="*/ 661807 w 1064616"/>
              <a:gd name="connsiteY3" fmla="*/ 332984 h 1064908"/>
              <a:gd name="connsiteX4" fmla="*/ 920133 w 1064616"/>
              <a:gd name="connsiteY4" fmla="*/ 647225 h 1064908"/>
              <a:gd name="connsiteX5" fmla="*/ 1023016 w 1064616"/>
              <a:gd name="connsiteY5" fmla="*/ 771356 h 1064908"/>
              <a:gd name="connsiteX6" fmla="*/ 1063834 w 1064616"/>
              <a:gd name="connsiteY6" fmla="*/ 1064721 h 1064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4616" h="1064908">
                <a:moveTo>
                  <a:pt x="-782" y="-80"/>
                </a:moveTo>
                <a:cubicBezTo>
                  <a:pt x="94012" y="-1310"/>
                  <a:pt x="188657" y="8009"/>
                  <a:pt x="281401" y="27691"/>
                </a:cubicBezTo>
                <a:cubicBezTo>
                  <a:pt x="347193" y="42788"/>
                  <a:pt x="379624" y="83606"/>
                  <a:pt x="443926" y="108208"/>
                </a:cubicBezTo>
                <a:cubicBezTo>
                  <a:pt x="563770" y="153312"/>
                  <a:pt x="574394" y="294590"/>
                  <a:pt x="661807" y="332984"/>
                </a:cubicBezTo>
                <a:cubicBezTo>
                  <a:pt x="772146" y="382376"/>
                  <a:pt x="892921" y="553847"/>
                  <a:pt x="920133" y="647225"/>
                </a:cubicBezTo>
                <a:cubicBezTo>
                  <a:pt x="932061" y="688415"/>
                  <a:pt x="1011087" y="729606"/>
                  <a:pt x="1023016" y="771356"/>
                </a:cubicBezTo>
                <a:cubicBezTo>
                  <a:pt x="1050209" y="866764"/>
                  <a:pt x="1063945" y="965510"/>
                  <a:pt x="1063834" y="1064721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51D2DC6A-0851-10AB-04A0-F7C3514F2D5C}"/>
              </a:ext>
            </a:extLst>
          </p:cNvPr>
          <p:cNvSpPr/>
          <p:nvPr/>
        </p:nvSpPr>
        <p:spPr>
          <a:xfrm>
            <a:off x="5265169" y="3664857"/>
            <a:ext cx="1292002" cy="1292889"/>
          </a:xfrm>
          <a:custGeom>
            <a:avLst/>
            <a:gdLst>
              <a:gd name="connsiteX0" fmla="*/ -782 w 1292002"/>
              <a:gd name="connsiteY0" fmla="*/ -45 h 1292889"/>
              <a:gd name="connsiteX1" fmla="*/ 341602 w 1292002"/>
              <a:gd name="connsiteY1" fmla="*/ 33690 h 1292889"/>
              <a:gd name="connsiteX2" fmla="*/ 580918 w 1292002"/>
              <a:gd name="connsiteY2" fmla="*/ 126881 h 1292889"/>
              <a:gd name="connsiteX3" fmla="*/ 803272 w 1292002"/>
              <a:gd name="connsiteY3" fmla="*/ 404777 h 1292889"/>
              <a:gd name="connsiteX4" fmla="*/ 1172682 w 1292002"/>
              <a:gd name="connsiteY4" fmla="*/ 760394 h 1292889"/>
              <a:gd name="connsiteX5" fmla="*/ 1241457 w 1292002"/>
              <a:gd name="connsiteY5" fmla="*/ 936711 h 1292889"/>
              <a:gd name="connsiteX6" fmla="*/ 1291220 w 1292002"/>
              <a:gd name="connsiteY6" fmla="*/ 1292701 h 1292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92002" h="1292889">
                <a:moveTo>
                  <a:pt x="-782" y="-45"/>
                </a:moveTo>
                <a:cubicBezTo>
                  <a:pt x="114253" y="-1611"/>
                  <a:pt x="229083" y="9702"/>
                  <a:pt x="341602" y="33690"/>
                </a:cubicBezTo>
                <a:cubicBezTo>
                  <a:pt x="421560" y="52328"/>
                  <a:pt x="503010" y="96687"/>
                  <a:pt x="580918" y="126881"/>
                </a:cubicBezTo>
                <a:cubicBezTo>
                  <a:pt x="726296" y="181864"/>
                  <a:pt x="696660" y="357249"/>
                  <a:pt x="803272" y="404777"/>
                </a:cubicBezTo>
                <a:cubicBezTo>
                  <a:pt x="937281" y="464606"/>
                  <a:pt x="1138760" y="647073"/>
                  <a:pt x="1172682" y="760394"/>
                </a:cubicBezTo>
                <a:cubicBezTo>
                  <a:pt x="1187219" y="810344"/>
                  <a:pt x="1226918" y="886015"/>
                  <a:pt x="1241457" y="936711"/>
                </a:cubicBezTo>
                <a:cubicBezTo>
                  <a:pt x="1274576" y="1052473"/>
                  <a:pt x="1291314" y="1172299"/>
                  <a:pt x="1291220" y="1292701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FBDD513D-F0B7-27EF-0873-032105F85CD1}"/>
              </a:ext>
            </a:extLst>
          </p:cNvPr>
          <p:cNvSpPr/>
          <p:nvPr/>
        </p:nvSpPr>
        <p:spPr>
          <a:xfrm>
            <a:off x="5265169" y="3401470"/>
            <a:ext cx="1554988" cy="1555343"/>
          </a:xfrm>
          <a:custGeom>
            <a:avLst/>
            <a:gdLst>
              <a:gd name="connsiteX0" fmla="*/ -782 w 1554988"/>
              <a:gd name="connsiteY0" fmla="*/ -17 h 1555343"/>
              <a:gd name="connsiteX1" fmla="*/ 411309 w 1554988"/>
              <a:gd name="connsiteY1" fmla="*/ 40615 h 1555343"/>
              <a:gd name="connsiteX2" fmla="*/ 645219 w 1554988"/>
              <a:gd name="connsiteY2" fmla="*/ 194753 h 1555343"/>
              <a:gd name="connsiteX3" fmla="*/ 967101 w 1554988"/>
              <a:gd name="connsiteY3" fmla="*/ 486441 h 1555343"/>
              <a:gd name="connsiteX4" fmla="*/ 1362791 w 1554988"/>
              <a:gd name="connsiteY4" fmla="*/ 908969 h 1555343"/>
              <a:gd name="connsiteX5" fmla="*/ 1494378 w 1554988"/>
              <a:gd name="connsiteY5" fmla="*/ 1126477 h 1555343"/>
              <a:gd name="connsiteX6" fmla="*/ 1554206 w 1554988"/>
              <a:gd name="connsiteY6" fmla="*/ 1555156 h 1555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4988" h="1555343">
                <a:moveTo>
                  <a:pt x="-782" y="-17"/>
                </a:moveTo>
                <a:cubicBezTo>
                  <a:pt x="137662" y="-1899"/>
                  <a:pt x="275903" y="11726"/>
                  <a:pt x="411309" y="40615"/>
                </a:cubicBezTo>
                <a:cubicBezTo>
                  <a:pt x="507483" y="62422"/>
                  <a:pt x="551282" y="159340"/>
                  <a:pt x="645219" y="194753"/>
                </a:cubicBezTo>
                <a:cubicBezTo>
                  <a:pt x="820232" y="260732"/>
                  <a:pt x="838684" y="429035"/>
                  <a:pt x="967101" y="486441"/>
                </a:cubicBezTo>
                <a:cubicBezTo>
                  <a:pt x="1128136" y="558384"/>
                  <a:pt x="1323092" y="772724"/>
                  <a:pt x="1362791" y="908969"/>
                </a:cubicBezTo>
                <a:cubicBezTo>
                  <a:pt x="1380311" y="969171"/>
                  <a:pt x="1477043" y="1065530"/>
                  <a:pt x="1494378" y="1126477"/>
                </a:cubicBezTo>
                <a:cubicBezTo>
                  <a:pt x="1534189" y="1265891"/>
                  <a:pt x="1554336" y="1410169"/>
                  <a:pt x="1554206" y="1555156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9FC7A767-835C-FE98-D1A5-918D7805619E}"/>
              </a:ext>
            </a:extLst>
          </p:cNvPr>
          <p:cNvSpPr/>
          <p:nvPr/>
        </p:nvSpPr>
        <p:spPr>
          <a:xfrm>
            <a:off x="5265169" y="3148899"/>
            <a:ext cx="1807535" cy="1807542"/>
          </a:xfrm>
          <a:custGeom>
            <a:avLst/>
            <a:gdLst>
              <a:gd name="connsiteX0" fmla="*/ -782 w 1807535"/>
              <a:gd name="connsiteY0" fmla="*/ 7 h 1807542"/>
              <a:gd name="connsiteX1" fmla="*/ 478221 w 1807535"/>
              <a:gd name="connsiteY1" fmla="*/ 47162 h 1807542"/>
              <a:gd name="connsiteX2" fmla="*/ 703556 w 1807535"/>
              <a:gd name="connsiteY2" fmla="*/ 281444 h 1807542"/>
              <a:gd name="connsiteX3" fmla="*/ 1124221 w 1807535"/>
              <a:gd name="connsiteY3" fmla="*/ 565490 h 1807542"/>
              <a:gd name="connsiteX4" fmla="*/ 1468470 w 1807535"/>
              <a:gd name="connsiteY4" fmla="*/ 718883 h 1807542"/>
              <a:gd name="connsiteX5" fmla="*/ 1554206 w 1807535"/>
              <a:gd name="connsiteY5" fmla="*/ 1073009 h 1807542"/>
              <a:gd name="connsiteX6" fmla="*/ 1737233 w 1807535"/>
              <a:gd name="connsiteY6" fmla="*/ 1309342 h 1807542"/>
              <a:gd name="connsiteX7" fmla="*/ 1806753 w 1807535"/>
              <a:gd name="connsiteY7" fmla="*/ 1807355 h 180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07535" h="1807542">
                <a:moveTo>
                  <a:pt x="-782" y="7"/>
                </a:moveTo>
                <a:cubicBezTo>
                  <a:pt x="160140" y="-2155"/>
                  <a:pt x="320803" y="13669"/>
                  <a:pt x="478221" y="47162"/>
                </a:cubicBezTo>
                <a:cubicBezTo>
                  <a:pt x="590050" y="72696"/>
                  <a:pt x="594523" y="240254"/>
                  <a:pt x="703556" y="281444"/>
                </a:cubicBezTo>
                <a:cubicBezTo>
                  <a:pt x="907087" y="358233"/>
                  <a:pt x="974929" y="498766"/>
                  <a:pt x="1124221" y="565490"/>
                </a:cubicBezTo>
                <a:cubicBezTo>
                  <a:pt x="1217413" y="607240"/>
                  <a:pt x="1382548" y="626251"/>
                  <a:pt x="1468470" y="718883"/>
                </a:cubicBezTo>
                <a:cubicBezTo>
                  <a:pt x="1554392" y="811515"/>
                  <a:pt x="1531094" y="993983"/>
                  <a:pt x="1554206" y="1073009"/>
                </a:cubicBezTo>
                <a:cubicBezTo>
                  <a:pt x="1574708" y="1142902"/>
                  <a:pt x="1716917" y="1238330"/>
                  <a:pt x="1737233" y="1309342"/>
                </a:cubicBezTo>
                <a:cubicBezTo>
                  <a:pt x="1783493" y="1471289"/>
                  <a:pt x="1806884" y="1638921"/>
                  <a:pt x="1806753" y="1807355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FDBCA4BB-DC6B-4E12-BFAB-B713E1002749}"/>
              </a:ext>
            </a:extLst>
          </p:cNvPr>
          <p:cNvSpPr/>
          <p:nvPr/>
        </p:nvSpPr>
        <p:spPr>
          <a:xfrm>
            <a:off x="5265169" y="2874321"/>
            <a:ext cx="2082264" cy="2082307"/>
          </a:xfrm>
          <a:custGeom>
            <a:avLst/>
            <a:gdLst>
              <a:gd name="connsiteX0" fmla="*/ -782 w 2082264"/>
              <a:gd name="connsiteY0" fmla="*/ 44 h 2082307"/>
              <a:gd name="connsiteX1" fmla="*/ 550909 w 2082264"/>
              <a:gd name="connsiteY1" fmla="*/ 54467 h 2082307"/>
              <a:gd name="connsiteX2" fmla="*/ 810726 w 2082264"/>
              <a:gd name="connsiteY2" fmla="*/ 324162 h 2082307"/>
              <a:gd name="connsiteX3" fmla="*/ 1295320 w 2082264"/>
              <a:gd name="connsiteY3" fmla="*/ 651450 h 2082307"/>
              <a:gd name="connsiteX4" fmla="*/ 1691756 w 2082264"/>
              <a:gd name="connsiteY4" fmla="*/ 827953 h 2082307"/>
              <a:gd name="connsiteX5" fmla="*/ 1790538 w 2082264"/>
              <a:gd name="connsiteY5" fmla="*/ 1236130 h 2082307"/>
              <a:gd name="connsiteX6" fmla="*/ 2001523 w 2082264"/>
              <a:gd name="connsiteY6" fmla="*/ 1508435 h 2082307"/>
              <a:gd name="connsiteX7" fmla="*/ 2081482 w 2082264"/>
              <a:gd name="connsiteY7" fmla="*/ 2082119 h 2082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2264" h="2082307">
                <a:moveTo>
                  <a:pt x="-782" y="44"/>
                </a:moveTo>
                <a:cubicBezTo>
                  <a:pt x="184575" y="-2491"/>
                  <a:pt x="369635" y="15756"/>
                  <a:pt x="550909" y="54467"/>
                </a:cubicBezTo>
                <a:cubicBezTo>
                  <a:pt x="679887" y="83730"/>
                  <a:pt x="716417" y="228548"/>
                  <a:pt x="810726" y="324162"/>
                </a:cubicBezTo>
                <a:cubicBezTo>
                  <a:pt x="1063834" y="581184"/>
                  <a:pt x="1106888" y="654059"/>
                  <a:pt x="1295320" y="651450"/>
                </a:cubicBezTo>
                <a:cubicBezTo>
                  <a:pt x="1410878" y="649772"/>
                  <a:pt x="1593532" y="721343"/>
                  <a:pt x="1691756" y="827953"/>
                </a:cubicBezTo>
                <a:cubicBezTo>
                  <a:pt x="1789980" y="934564"/>
                  <a:pt x="1764072" y="1144803"/>
                  <a:pt x="1790538" y="1236130"/>
                </a:cubicBezTo>
                <a:cubicBezTo>
                  <a:pt x="1814209" y="1316647"/>
                  <a:pt x="1978039" y="1426613"/>
                  <a:pt x="2001523" y="1508435"/>
                </a:cubicBezTo>
                <a:cubicBezTo>
                  <a:pt x="2054699" y="1695022"/>
                  <a:pt x="2081593" y="1888114"/>
                  <a:pt x="2081482" y="2082119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DBEF050A-FCE8-6044-F4A0-D815E96E7BA9}"/>
              </a:ext>
            </a:extLst>
          </p:cNvPr>
          <p:cNvSpPr/>
          <p:nvPr/>
        </p:nvSpPr>
        <p:spPr>
          <a:xfrm>
            <a:off x="5490878" y="2645636"/>
            <a:ext cx="2080772" cy="2011848"/>
          </a:xfrm>
          <a:custGeom>
            <a:avLst/>
            <a:gdLst>
              <a:gd name="connsiteX0" fmla="*/ -782 w 2080772"/>
              <a:gd name="connsiteY0" fmla="*/ 38 h 2011848"/>
              <a:gd name="connsiteX1" fmla="*/ 551097 w 2080772"/>
              <a:gd name="connsiteY1" fmla="*/ 54275 h 2011848"/>
              <a:gd name="connsiteX2" fmla="*/ 759286 w 2080772"/>
              <a:gd name="connsiteY2" fmla="*/ 344473 h 2011848"/>
              <a:gd name="connsiteX3" fmla="*/ 1295135 w 2080772"/>
              <a:gd name="connsiteY3" fmla="*/ 651257 h 2011848"/>
              <a:gd name="connsiteX4" fmla="*/ 1691569 w 2080772"/>
              <a:gd name="connsiteY4" fmla="*/ 827948 h 2011848"/>
              <a:gd name="connsiteX5" fmla="*/ 1747484 w 2080772"/>
              <a:gd name="connsiteY5" fmla="*/ 1269860 h 2011848"/>
              <a:gd name="connsiteX6" fmla="*/ 2001151 w 2080772"/>
              <a:gd name="connsiteY6" fmla="*/ 1508429 h 2011848"/>
              <a:gd name="connsiteX7" fmla="*/ 2079990 w 2080772"/>
              <a:gd name="connsiteY7" fmla="*/ 2011661 h 2011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0772" h="2011848">
                <a:moveTo>
                  <a:pt x="-782" y="38"/>
                </a:moveTo>
                <a:cubicBezTo>
                  <a:pt x="184613" y="-2459"/>
                  <a:pt x="369728" y="15732"/>
                  <a:pt x="551097" y="54275"/>
                </a:cubicBezTo>
                <a:cubicBezTo>
                  <a:pt x="679887" y="83538"/>
                  <a:pt x="664976" y="248858"/>
                  <a:pt x="759286" y="344473"/>
                </a:cubicBezTo>
                <a:cubicBezTo>
                  <a:pt x="1012579" y="601680"/>
                  <a:pt x="1137082" y="568131"/>
                  <a:pt x="1295135" y="651257"/>
                </a:cubicBezTo>
                <a:cubicBezTo>
                  <a:pt x="1397459" y="705122"/>
                  <a:pt x="1593347" y="721337"/>
                  <a:pt x="1691569" y="827948"/>
                </a:cubicBezTo>
                <a:cubicBezTo>
                  <a:pt x="1789793" y="934558"/>
                  <a:pt x="1721205" y="1178533"/>
                  <a:pt x="1747484" y="1269860"/>
                </a:cubicBezTo>
                <a:cubicBezTo>
                  <a:pt x="1771155" y="1350377"/>
                  <a:pt x="1977667" y="1426607"/>
                  <a:pt x="2001151" y="1508429"/>
                </a:cubicBezTo>
                <a:cubicBezTo>
                  <a:pt x="2053338" y="1690525"/>
                  <a:pt x="2079990" y="1812791"/>
                  <a:pt x="2079990" y="2011661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5A456F75-0DD1-E317-1BF0-D82038EBC5CA}"/>
              </a:ext>
            </a:extLst>
          </p:cNvPr>
          <p:cNvSpPr/>
          <p:nvPr/>
        </p:nvSpPr>
        <p:spPr>
          <a:xfrm>
            <a:off x="6221497" y="2448111"/>
            <a:ext cx="1520507" cy="1825053"/>
          </a:xfrm>
          <a:custGeom>
            <a:avLst/>
            <a:gdLst>
              <a:gd name="connsiteX0" fmla="*/ -782 w 1520507"/>
              <a:gd name="connsiteY0" fmla="*/ -188 h 1825053"/>
              <a:gd name="connsiteX1" fmla="*/ 207593 w 1520507"/>
              <a:gd name="connsiteY1" fmla="*/ 290195 h 1825053"/>
              <a:gd name="connsiteX2" fmla="*/ 743442 w 1520507"/>
              <a:gd name="connsiteY2" fmla="*/ 596794 h 1825053"/>
              <a:gd name="connsiteX3" fmla="*/ 1139878 w 1520507"/>
              <a:gd name="connsiteY3" fmla="*/ 773484 h 1825053"/>
              <a:gd name="connsiteX4" fmla="*/ 1195793 w 1520507"/>
              <a:gd name="connsiteY4" fmla="*/ 1215396 h 1825053"/>
              <a:gd name="connsiteX5" fmla="*/ 1449459 w 1520507"/>
              <a:gd name="connsiteY5" fmla="*/ 1453966 h 1825053"/>
              <a:gd name="connsiteX6" fmla="*/ 1519725 w 1520507"/>
              <a:gd name="connsiteY6" fmla="*/ 1824866 h 1825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0507" h="1825053">
                <a:moveTo>
                  <a:pt x="-782" y="-188"/>
                </a:moveTo>
                <a:cubicBezTo>
                  <a:pt x="128194" y="29074"/>
                  <a:pt x="113284" y="194395"/>
                  <a:pt x="207593" y="290195"/>
                </a:cubicBezTo>
                <a:cubicBezTo>
                  <a:pt x="460887" y="547217"/>
                  <a:pt x="585391" y="513854"/>
                  <a:pt x="743442" y="596794"/>
                </a:cubicBezTo>
                <a:cubicBezTo>
                  <a:pt x="845766" y="650658"/>
                  <a:pt x="1041654" y="666874"/>
                  <a:pt x="1139878" y="773484"/>
                </a:cubicBezTo>
                <a:cubicBezTo>
                  <a:pt x="1238102" y="880095"/>
                  <a:pt x="1169327" y="1124069"/>
                  <a:pt x="1195793" y="1215396"/>
                </a:cubicBezTo>
                <a:cubicBezTo>
                  <a:pt x="1219277" y="1295913"/>
                  <a:pt x="1425974" y="1372144"/>
                  <a:pt x="1449459" y="1453966"/>
                </a:cubicBezTo>
                <a:cubicBezTo>
                  <a:pt x="1484089" y="1575207"/>
                  <a:pt x="1507610" y="1699357"/>
                  <a:pt x="1519725" y="1824866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0B655ADA-08BD-4295-3DA6-EEEE056576AF}"/>
              </a:ext>
            </a:extLst>
          </p:cNvPr>
          <p:cNvSpPr/>
          <p:nvPr/>
        </p:nvSpPr>
        <p:spPr>
          <a:xfrm>
            <a:off x="6699008" y="2505703"/>
            <a:ext cx="655320" cy="350771"/>
          </a:xfrm>
          <a:custGeom>
            <a:avLst/>
            <a:gdLst>
              <a:gd name="connsiteX0" fmla="*/ -782 w 655320"/>
              <a:gd name="connsiteY0" fmla="*/ -188 h 350771"/>
              <a:gd name="connsiteX1" fmla="*/ 535254 w 655320"/>
              <a:gd name="connsiteY1" fmla="*/ 306597 h 350771"/>
              <a:gd name="connsiteX2" fmla="*/ 654539 w 655320"/>
              <a:gd name="connsiteY2" fmla="*/ 350583 h 350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5320" h="350771">
                <a:moveTo>
                  <a:pt x="-782" y="-188"/>
                </a:moveTo>
                <a:cubicBezTo>
                  <a:pt x="252512" y="257019"/>
                  <a:pt x="377202" y="223471"/>
                  <a:pt x="535254" y="306597"/>
                </a:cubicBezTo>
                <a:cubicBezTo>
                  <a:pt x="573593" y="324862"/>
                  <a:pt x="613515" y="339587"/>
                  <a:pt x="654539" y="350583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FE1129C-C101-69F4-2B3B-C5D216B6A390}"/>
              </a:ext>
            </a:extLst>
          </p:cNvPr>
          <p:cNvCxnSpPr>
            <a:cxnSpLocks/>
          </p:cNvCxnSpPr>
          <p:nvPr/>
        </p:nvCxnSpPr>
        <p:spPr bwMode="auto">
          <a:xfrm>
            <a:off x="3727318" y="3212976"/>
            <a:ext cx="1492754" cy="164093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92D050"/>
            </a:solidFill>
            <a:prstDash val="solid"/>
            <a:round/>
            <a:headEnd type="none" w="med" len="med"/>
            <a:tailEnd type="triangle"/>
          </a:ln>
          <a:effectLst/>
        </p:spPr>
      </p:cxnSp>
      <p:pic>
        <p:nvPicPr>
          <p:cNvPr id="50" name="Graphic 49">
            <a:extLst>
              <a:ext uri="{FF2B5EF4-FFF2-40B4-BE49-F238E27FC236}">
                <a16:creationId xmlns:a16="http://schemas.microsoft.com/office/drawing/2014/main" id="{E7D84AE7-CF50-FC74-3D78-37325166DD6C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96DAC541-7B7A-43D3-8B79-37D633B846F1}">
                <asvg:svgBlip xmlns:asvg="http://schemas.microsoft.com/office/drawing/2016/SVG/main" r:embed="rId32"/>
              </a:ext>
            </a:extLst>
          </a:blip>
          <a:stretch>
            <a:fillRect/>
          </a:stretch>
        </p:blipFill>
        <p:spPr>
          <a:xfrm>
            <a:off x="7106472" y="1997597"/>
            <a:ext cx="420008" cy="556227"/>
          </a:xfrm>
          <a:prstGeom prst="rect">
            <a:avLst/>
          </a:prstGeom>
        </p:spPr>
      </p:pic>
      <p:pic>
        <p:nvPicPr>
          <p:cNvPr id="51" name="Graphic 50">
            <a:extLst>
              <a:ext uri="{FF2B5EF4-FFF2-40B4-BE49-F238E27FC236}">
                <a16:creationId xmlns:a16="http://schemas.microsoft.com/office/drawing/2014/main" id="{5999D8B3-7D42-E856-7C81-1EA5247B3802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96DAC541-7B7A-43D3-8B79-37D633B846F1}">
                <asvg:svgBlip xmlns:asvg="http://schemas.microsoft.com/office/drawing/2016/SVG/main" r:embed="rId34"/>
              </a:ext>
            </a:extLst>
          </a:blip>
          <a:stretch>
            <a:fillRect/>
          </a:stretch>
        </p:blipFill>
        <p:spPr>
          <a:xfrm>
            <a:off x="7849360" y="4010537"/>
            <a:ext cx="397982" cy="621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359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6" grpId="0"/>
      <p:bldP spid="27" grpId="0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F99A5-DE12-B50F-5FF5-04723BE69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764704"/>
            <a:ext cx="8077200" cy="762000"/>
          </a:xfrm>
        </p:spPr>
        <p:txBody>
          <a:bodyPr/>
          <a:lstStyle/>
          <a:p>
            <a:r>
              <a:rPr lang="en-US" sz="2400" dirty="0"/>
              <a:t>UST Reconstruction Approaches</a:t>
            </a:r>
            <a:endParaRPr lang="LID4096"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2AB1694-B836-E95D-4D9A-DF1D3DA335E3}"/>
              </a:ext>
            </a:extLst>
          </p:cNvPr>
          <p:cNvSpPr txBox="1">
            <a:spLocks/>
          </p:cNvSpPr>
          <p:nvPr/>
        </p:nvSpPr>
        <p:spPr bwMode="auto">
          <a:xfrm>
            <a:off x="395536" y="1520788"/>
            <a:ext cx="8077200" cy="2484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lnSpc>
                <a:spcPct val="150000"/>
              </a:lnSpc>
              <a:buClr>
                <a:srgbClr val="00B050"/>
              </a:buClr>
              <a:buNone/>
            </a:pPr>
            <a:r>
              <a:rPr lang="en-US" sz="1800" kern="0" dirty="0"/>
              <a:t>Travel time tomography: </a:t>
            </a:r>
            <a:r>
              <a:rPr lang="en-US" sz="1800" b="0" kern="0" dirty="0"/>
              <a:t>geometrical optics approximation</a:t>
            </a:r>
          </a:p>
          <a:p>
            <a:pPr>
              <a:lnSpc>
                <a:spcPct val="150000"/>
              </a:lnSpc>
              <a:buClr>
                <a:srgbClr val="00B050"/>
              </a:buClr>
              <a:buFont typeface="Wingdings" panose="05000000000000000000" pitchFamily="2" charset="2"/>
              <a:buChar char="J"/>
            </a:pPr>
            <a:r>
              <a:rPr lang="en-US" sz="1800" b="0" kern="0" dirty="0"/>
              <a:t>robust &amp; computationally efficient</a:t>
            </a:r>
            <a:br>
              <a:rPr lang="en-US" sz="1800" b="0" kern="0" dirty="0"/>
            </a:br>
            <a:r>
              <a:rPr lang="en-US" sz="1600" b="0" dirty="0">
                <a:solidFill>
                  <a:srgbClr val="000000"/>
                </a:solidFill>
                <a:effectLst/>
              </a:rPr>
              <a:t>(time-of-flight picking followed by linear inversion)</a:t>
            </a:r>
            <a:endParaRPr lang="en-US" sz="1600" b="0" kern="0" dirty="0"/>
          </a:p>
          <a:p>
            <a:pPr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"/>
            </a:pPr>
            <a:r>
              <a:rPr lang="en-US" sz="1800" b="0" kern="0" dirty="0"/>
              <a:t>valid for high frequencies (attenuation!), low res, lots of data </a:t>
            </a:r>
          </a:p>
        </p:txBody>
      </p:sp>
      <p:pic>
        <p:nvPicPr>
          <p:cNvPr id="5" name="Graphic 4" descr="Newspaper with solid fill">
            <a:extLst>
              <a:ext uri="{FF2B5EF4-FFF2-40B4-BE49-F238E27FC236}">
                <a16:creationId xmlns:a16="http://schemas.microsoft.com/office/drawing/2014/main" id="{E3FDF41A-4841-4091-9B64-B63A897DA4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6788" y="3356992"/>
            <a:ext cx="762000" cy="7620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E502F55-8556-DA50-6DFD-3A4185A0BD60}"/>
              </a:ext>
            </a:extLst>
          </p:cNvPr>
          <p:cNvSpPr txBox="1">
            <a:spLocks/>
          </p:cNvSpPr>
          <p:nvPr/>
        </p:nvSpPr>
        <p:spPr>
          <a:xfrm>
            <a:off x="899592" y="3429001"/>
            <a:ext cx="8077200" cy="7920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buNone/>
            </a:pPr>
            <a:r>
              <a:rPr lang="en-US" sz="1600" kern="0" dirty="0" err="1"/>
              <a:t>Javaherian</a:t>
            </a:r>
            <a:r>
              <a:rPr lang="en-US" sz="1600" kern="0" dirty="0"/>
              <a:t>, L, Cox, 2020</a:t>
            </a:r>
            <a:r>
              <a:rPr lang="en-US" sz="1600" b="0" kern="0" dirty="0"/>
              <a:t>. Refraction-corrected ray-based inversion for three-dimensional ultrasound tomography of the breast. </a:t>
            </a:r>
            <a:r>
              <a:rPr lang="en-US" sz="1600" b="0" i="1" kern="0" dirty="0"/>
              <a:t>Inverse Problems</a:t>
            </a:r>
          </a:p>
          <a:p>
            <a:endParaRPr lang="LID4096" sz="1600" b="0" kern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62BBE9F-2E57-5CDE-18F3-BB40AB8F406E}"/>
              </a:ext>
            </a:extLst>
          </p:cNvPr>
          <p:cNvSpPr txBox="1">
            <a:spLocks/>
          </p:cNvSpPr>
          <p:nvPr/>
        </p:nvSpPr>
        <p:spPr bwMode="auto">
          <a:xfrm>
            <a:off x="395536" y="4293096"/>
            <a:ext cx="8077200" cy="2268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lnSpc>
                <a:spcPct val="150000"/>
              </a:lnSpc>
              <a:buClr>
                <a:srgbClr val="00B050"/>
              </a:buClr>
              <a:buNone/>
            </a:pPr>
            <a:r>
              <a:rPr lang="en-US" sz="1800" kern="0" dirty="0"/>
              <a:t>Full waveform inversion (FWI): </a:t>
            </a:r>
            <a:r>
              <a:rPr lang="en-US" sz="1800" b="0" kern="0" dirty="0"/>
              <a:t>fit full wave model to all data</a:t>
            </a:r>
          </a:p>
          <a:p>
            <a:pPr>
              <a:lnSpc>
                <a:spcPct val="150000"/>
              </a:lnSpc>
              <a:buClr>
                <a:srgbClr val="00B050"/>
              </a:buClr>
              <a:buFont typeface="Wingdings" panose="05000000000000000000" pitchFamily="2" charset="2"/>
              <a:buChar char="J"/>
            </a:pPr>
            <a:r>
              <a:rPr lang="en-US" sz="1800" b="0" kern="0" dirty="0"/>
              <a:t>high res from little data, transducer modelling, constraints </a:t>
            </a:r>
          </a:p>
          <a:p>
            <a:pPr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"/>
            </a:pPr>
            <a:r>
              <a:rPr lang="en-US" sz="1800" b="0" kern="0" dirty="0"/>
              <a:t>many wave simulations, complex numerical optimization</a:t>
            </a:r>
          </a:p>
          <a:p>
            <a:pPr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"/>
            </a:pPr>
            <a:r>
              <a:rPr lang="en-US" sz="1800" b="0" kern="0" dirty="0"/>
              <a:t>lower TRL but already used in 2D systems</a:t>
            </a:r>
          </a:p>
          <a:p>
            <a:pPr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"/>
            </a:pPr>
            <a:r>
              <a:rPr lang="en-US" sz="1800" b="0" kern="0" dirty="0"/>
              <a:t>our system is not designed for it</a:t>
            </a:r>
          </a:p>
        </p:txBody>
      </p:sp>
    </p:spTree>
    <p:extLst>
      <p:ext uri="{BB962C8B-B14F-4D97-AF65-F5344CB8AC3E}">
        <p14:creationId xmlns:p14="http://schemas.microsoft.com/office/powerpoint/2010/main" val="2718593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Newspaper with solid fill">
            <a:extLst>
              <a:ext uri="{FF2B5EF4-FFF2-40B4-BE49-F238E27FC236}">
                <a16:creationId xmlns:a16="http://schemas.microsoft.com/office/drawing/2014/main" id="{C1ECE033-BC67-966B-04D7-860CBD8125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6788" y="5877272"/>
            <a:ext cx="762000" cy="7620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74E1817-F5DA-7E48-4B87-A7C9B66257B4}"/>
              </a:ext>
            </a:extLst>
          </p:cNvPr>
          <p:cNvSpPr txBox="1">
            <a:spLocks/>
          </p:cNvSpPr>
          <p:nvPr/>
        </p:nvSpPr>
        <p:spPr>
          <a:xfrm>
            <a:off x="899592" y="5877272"/>
            <a:ext cx="8077200" cy="7920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buNone/>
            </a:pPr>
            <a:r>
              <a:rPr lang="en-US" sz="1400" kern="0" dirty="0"/>
              <a:t>Pérez-</a:t>
            </a:r>
            <a:r>
              <a:rPr lang="en-US" sz="1400" kern="0" dirty="0" err="1"/>
              <a:t>Liva</a:t>
            </a:r>
            <a:r>
              <a:rPr lang="en-US" sz="1400" kern="0" dirty="0"/>
              <a:t>, </a:t>
            </a:r>
            <a:r>
              <a:rPr lang="en-US" sz="1400" kern="0" dirty="0" err="1"/>
              <a:t>Herraiz</a:t>
            </a:r>
            <a:r>
              <a:rPr lang="en-US" sz="1400" kern="0" dirty="0"/>
              <a:t>, </a:t>
            </a:r>
            <a:r>
              <a:rPr lang="en-US" sz="1400" kern="0" dirty="0" err="1"/>
              <a:t>Udías</a:t>
            </a:r>
            <a:r>
              <a:rPr lang="en-US" sz="1400" kern="0" dirty="0"/>
              <a:t>, Miller, Cox, </a:t>
            </a:r>
            <a:r>
              <a:rPr lang="en-US" sz="1400" kern="0" dirty="0" err="1"/>
              <a:t>Treeby</a:t>
            </a:r>
            <a:r>
              <a:rPr lang="en-US" sz="1400" kern="0" dirty="0"/>
              <a:t>, 2017.</a:t>
            </a:r>
            <a:r>
              <a:rPr lang="en-US" sz="1400" b="0" kern="0" dirty="0"/>
              <a:t> Time domain reconstruction of sound speed and attenuation in ultrasound computed tomography using full wave inversion. </a:t>
            </a:r>
            <a:r>
              <a:rPr lang="en-US" sz="1400" b="0" i="1" kern="0" dirty="0"/>
              <a:t>JASA</a:t>
            </a:r>
          </a:p>
          <a:p>
            <a:endParaRPr lang="LID4096" sz="1600" b="0" kern="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09C107A-1D0E-B621-6479-3CB2F65E108A}"/>
              </a:ext>
            </a:extLst>
          </p:cNvPr>
          <p:cNvSpPr txBox="1">
            <a:spLocks/>
          </p:cNvSpPr>
          <p:nvPr/>
        </p:nvSpPr>
        <p:spPr bwMode="auto">
          <a:xfrm>
            <a:off x="205732" y="2180946"/>
            <a:ext cx="8771060" cy="4056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lnSpc>
                <a:spcPct val="150000"/>
              </a:lnSpc>
              <a:buClr>
                <a:srgbClr val="FFC000"/>
              </a:buClr>
              <a:buNone/>
            </a:pPr>
            <a:r>
              <a:rPr lang="en-US" sz="1800" b="0" kern="0" dirty="0"/>
              <a:t>gradient for </a:t>
            </a:r>
            <a:r>
              <a:rPr lang="en-US" sz="1800" kern="0" dirty="0"/>
              <a:t>first-order optimization</a:t>
            </a:r>
            <a:r>
              <a:rPr lang="en-US" sz="1800" b="0" kern="0" dirty="0"/>
              <a:t> via </a:t>
            </a:r>
            <a:r>
              <a:rPr lang="en-US" sz="1800" kern="0" dirty="0"/>
              <a:t>adjoint state method</a:t>
            </a:r>
          </a:p>
          <a:p>
            <a:pPr marL="0" indent="0">
              <a:lnSpc>
                <a:spcPct val="150000"/>
              </a:lnSpc>
              <a:buClr>
                <a:srgbClr val="FFC000"/>
              </a:buClr>
              <a:buNone/>
            </a:pPr>
            <a:endParaRPr lang="en-US" sz="1800" kern="0" dirty="0"/>
          </a:p>
          <a:p>
            <a:pPr marL="0" indent="0">
              <a:lnSpc>
                <a:spcPct val="150000"/>
              </a:lnSpc>
              <a:buClr>
                <a:srgbClr val="FFC000"/>
              </a:buClr>
              <a:buNone/>
            </a:pPr>
            <a:endParaRPr lang="en-US" sz="1800" kern="0" dirty="0"/>
          </a:p>
          <a:p>
            <a:pPr marL="0" indent="0">
              <a:lnSpc>
                <a:spcPct val="150000"/>
              </a:lnSpc>
              <a:buClr>
                <a:srgbClr val="FFC000"/>
              </a:buClr>
              <a:buNone/>
            </a:pPr>
            <a:r>
              <a:rPr lang="en-US" sz="1800" b="0" kern="0" dirty="0"/>
              <a:t>where                                          is the time-reversed data discrepancy</a:t>
            </a:r>
          </a:p>
          <a:p>
            <a:pPr marL="0" indent="0">
              <a:lnSpc>
                <a:spcPct val="150000"/>
              </a:lnSpc>
              <a:buClr>
                <a:srgbClr val="FFC000"/>
              </a:buClr>
              <a:buNone/>
            </a:pPr>
            <a:endParaRPr lang="en-US" sz="1400" kern="0" dirty="0"/>
          </a:p>
          <a:p>
            <a:pPr>
              <a:lnSpc>
                <a:spcPct val="150000"/>
              </a:lnSpc>
              <a:buClr>
                <a:srgbClr val="00B050"/>
              </a:buClr>
              <a:buFont typeface="Wingdings" panose="05000000000000000000" pitchFamily="2" charset="2"/>
              <a:buChar char="J"/>
            </a:pPr>
            <a:r>
              <a:rPr lang="en-US" sz="1800" kern="0" dirty="0"/>
              <a:t>two wave simulations for one gradient </a:t>
            </a:r>
            <a:r>
              <a:rPr lang="en-US" sz="1800" b="0" kern="0" dirty="0"/>
              <a:t>(for one source </a:t>
            </a:r>
            <a:r>
              <a:rPr lang="en-US" sz="1800" b="0" kern="0" dirty="0">
                <a:solidFill>
                  <a:srgbClr val="C00000"/>
                </a:solidFill>
                <a:sym typeface="Wingdings" panose="05000000000000000000" pitchFamily="2" charset="2"/>
              </a:rPr>
              <a:t></a:t>
            </a:r>
            <a:r>
              <a:rPr lang="en-US" sz="1800" b="0" kern="0" dirty="0"/>
              <a:t>)</a:t>
            </a:r>
          </a:p>
          <a:p>
            <a:pPr marL="0" indent="0">
              <a:lnSpc>
                <a:spcPct val="150000"/>
              </a:lnSpc>
              <a:buClr>
                <a:srgbClr val="FFC000"/>
              </a:buClr>
              <a:buNone/>
            </a:pPr>
            <a:endParaRPr lang="en-US" sz="1400" kern="0" dirty="0"/>
          </a:p>
          <a:p>
            <a:pPr marL="0" indent="0">
              <a:lnSpc>
                <a:spcPct val="150000"/>
              </a:lnSpc>
              <a:buClr>
                <a:srgbClr val="FFC000"/>
              </a:buClr>
              <a:buNone/>
            </a:pPr>
            <a:r>
              <a:rPr lang="en-US" sz="1800" b="0" kern="0" dirty="0"/>
              <a:t>Starting point in 2D: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8FBA438-BDE8-000B-E25C-0D08C5AED8B2}"/>
                  </a:ext>
                </a:extLst>
              </p:cNvPr>
              <p:cNvSpPr txBox="1"/>
              <p:nvPr/>
            </p:nvSpPr>
            <p:spPr>
              <a:xfrm>
                <a:off x="455240" y="1514802"/>
                <a:ext cx="8725272" cy="61805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ar-AE" sz="20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ar-AE" sz="2000" b="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lim>
                        </m:limLow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fName>
                      <m:e>
                        <m:nary>
                          <m:naryPr>
                            <m:chr m:val="∑"/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sub>
                            </m:sSub>
                          </m:sup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ℓ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acc>
                              <m:accPr>
                                <m:chr m:val="̃"/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acc>
                            <m:d>
                              <m:d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</m:d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e>
                    </m:func>
                  </m:oMath>
                </a14:m>
                <a:r>
                  <a:rPr lang="en-US" sz="2000" b="0" dirty="0"/>
                  <a:t>,      </a:t>
                </a:r>
                <a:r>
                  <a:rPr lang="en-US" sz="2000" b="0" dirty="0" err="1"/>
                  <a:t>s.t.</a:t>
                </a:r>
                <a:r>
                  <a:rPr lang="en-US" sz="2000" b="0" dirty="0"/>
                  <a:t>     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  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    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Δ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000" b="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8FBA438-BDE8-000B-E25C-0D08C5AED8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240" y="1514802"/>
                <a:ext cx="8725272" cy="618054"/>
              </a:xfrm>
              <a:prstGeom prst="rect">
                <a:avLst/>
              </a:prstGeom>
              <a:blipFill>
                <a:blip r:embed="rId5"/>
                <a:stretch>
                  <a:fillRect l="-1048" t="-50980" b="-110784"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itle 1">
            <a:extLst>
              <a:ext uri="{FF2B5EF4-FFF2-40B4-BE49-F238E27FC236}">
                <a16:creationId xmlns:a16="http://schemas.microsoft.com/office/drawing/2014/main" id="{8F30CFC3-C253-3170-C20E-F69E8C932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819663"/>
            <a:ext cx="8077200" cy="521105"/>
          </a:xfrm>
        </p:spPr>
        <p:txBody>
          <a:bodyPr/>
          <a:lstStyle/>
          <a:p>
            <a:r>
              <a:rPr lang="en-US" sz="2000" dirty="0"/>
              <a:t>Time Domain Full Waveform Inversion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7828FB1-30A6-6526-FA41-656397F324E6}"/>
                  </a:ext>
                </a:extLst>
              </p:cNvPr>
              <p:cNvSpPr txBox="1"/>
              <p:nvPr/>
            </p:nvSpPr>
            <p:spPr>
              <a:xfrm>
                <a:off x="421404" y="2462647"/>
                <a:ext cx="5374732" cy="103836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c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̃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r>
                        <m:rPr>
                          <m:nor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m:rPr>
                          <m:nor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2 </m:t>
                      </m:r>
                      <m:nary>
                        <m:nary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  </m:t>
                          </m:r>
                        </m:e>
                      </m:nary>
                    </m:oMath>
                  </m:oMathPara>
                </a14:m>
                <a:endParaRPr lang="en-US" sz="2000" b="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7828FB1-30A6-6526-FA41-656397F324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404" y="2462647"/>
                <a:ext cx="5374732" cy="103836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267CF08-E249-A567-FB7E-8A8BC14F71AE}"/>
                  </a:ext>
                </a:extLst>
              </p:cNvPr>
              <p:cNvSpPr txBox="1"/>
              <p:nvPr/>
            </p:nvSpPr>
            <p:spPr>
              <a:xfrm>
                <a:off x="971600" y="3637336"/>
                <a:ext cx="2555776" cy="43973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</a:rPr>
                            <m:t>Δ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, </m:t>
                      </m:r>
                    </m:oMath>
                  </m:oMathPara>
                </a14:m>
                <a:endParaRPr lang="LID4096" sz="20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267CF08-E249-A567-FB7E-8A8BC14F71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600" y="3637336"/>
                <a:ext cx="2555776" cy="439736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7BC31E9-D58C-D38F-3ACA-C7AD7F6CF363}"/>
                  </a:ext>
                </a:extLst>
              </p:cNvPr>
              <p:cNvSpPr txBox="1"/>
              <p:nvPr/>
            </p:nvSpPr>
            <p:spPr>
              <a:xfrm>
                <a:off x="3384376" y="3645024"/>
                <a:ext cx="971600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LID4096" sz="20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7BC31E9-D58C-D38F-3ACA-C7AD7F6CF3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4376" y="3645024"/>
                <a:ext cx="971600" cy="400110"/>
              </a:xfrm>
              <a:prstGeom prst="rect">
                <a:avLst/>
              </a:prstGeom>
              <a:blipFill>
                <a:blip r:embed="rId8"/>
                <a:stretch>
                  <a:fillRect r="-1875" b="-15152"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132804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1A5E9-B95D-D7A3-2C34-55D7BD044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692696"/>
            <a:ext cx="8077200" cy="762000"/>
          </a:xfrm>
        </p:spPr>
        <p:txBody>
          <a:bodyPr/>
          <a:lstStyle/>
          <a:p>
            <a:r>
              <a:rPr lang="en-US" sz="2400" dirty="0"/>
              <a:t>3D Time Domain FWI for Breast UST</a:t>
            </a:r>
            <a:endParaRPr lang="LID4096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A60E3E19-D9E6-02AD-7C0F-5F290E2A165F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354715" y="2204864"/>
                <a:ext cx="8771060" cy="40563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800" b="1">
                    <a:solidFill>
                      <a:schemeClr val="tx1"/>
                    </a:solidFill>
                    <a:latin typeface="+mn-lt"/>
                    <a:ea typeface="MS PGothic" panose="020B0600070205080204" pitchFamily="34" charset="-128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+mn-lt"/>
                    <a:ea typeface="MS PGothic" panose="020B0600070205080204" pitchFamily="34" charset="-128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ea typeface="MS PGothic" panose="020B0600070205080204" pitchFamily="34" charset="-128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+mn-lt"/>
                    <a:ea typeface="MS PGothic" panose="020B0600070205080204" pitchFamily="34" charset="-128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+mn-lt"/>
                    <a:ea typeface="MS PGothic" panose="020B0600070205080204" pitchFamily="34" charset="-128"/>
                  </a:defRPr>
                </a:lvl5pPr>
                <a:lvl6pPr marL="25146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-28" charset="2"/>
                  <a:buChar char="§"/>
                  <a:defRPr sz="1600">
                    <a:solidFill>
                      <a:schemeClr val="tx1"/>
                    </a:solidFill>
                    <a:latin typeface="+mn-lt"/>
                    <a:ea typeface="ＭＳ Ｐゴシック" pitchFamily="-28" charset="-128"/>
                  </a:defRPr>
                </a:lvl6pPr>
                <a:lvl7pPr marL="29718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-28" charset="2"/>
                  <a:buChar char="§"/>
                  <a:defRPr sz="1600">
                    <a:solidFill>
                      <a:schemeClr val="tx1"/>
                    </a:solidFill>
                    <a:latin typeface="+mn-lt"/>
                    <a:ea typeface="ＭＳ Ｐゴシック" pitchFamily="-28" charset="-128"/>
                  </a:defRPr>
                </a:lvl7pPr>
                <a:lvl8pPr marL="3429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-28" charset="2"/>
                  <a:buChar char="§"/>
                  <a:defRPr sz="1600">
                    <a:solidFill>
                      <a:schemeClr val="tx1"/>
                    </a:solidFill>
                    <a:latin typeface="+mn-lt"/>
                    <a:ea typeface="ＭＳ Ｐゴシック" pitchFamily="-28" charset="-128"/>
                  </a:defRPr>
                </a:lvl8pPr>
                <a:lvl9pPr marL="3886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-28" charset="2"/>
                  <a:buChar char="§"/>
                  <a:defRPr sz="1600">
                    <a:solidFill>
                      <a:schemeClr val="tx1"/>
                    </a:solidFill>
                    <a:latin typeface="+mn-lt"/>
                    <a:ea typeface="ＭＳ Ｐゴシック" pitchFamily="-28" charset="-128"/>
                  </a:defRPr>
                </a:lvl9pPr>
              </a:lstStyle>
              <a:p>
                <a:pPr marL="0" indent="0">
                  <a:lnSpc>
                    <a:spcPts val="3000"/>
                  </a:lnSpc>
                  <a:buClr>
                    <a:srgbClr val="FFC000"/>
                  </a:buClr>
                  <a:buNone/>
                </a:pPr>
                <a:r>
                  <a:rPr lang="en-US" sz="1800" kern="0" dirty="0"/>
                  <a:t>Challenges and solutions for 3D:</a:t>
                </a:r>
              </a:p>
              <a:p>
                <a:pPr>
                  <a:lnSpc>
                    <a:spcPts val="3000"/>
                  </a:lnSpc>
                  <a:buClr>
                    <a:srgbClr val="FF0000"/>
                  </a:buClr>
                  <a:buFont typeface="Wingdings" panose="05000000000000000000" pitchFamily="2" charset="2"/>
                  <a:buChar char="L"/>
                </a:pPr>
                <a:r>
                  <a:rPr lang="en-US" sz="1800" b="0" kern="0" dirty="0"/>
                  <a:t>2 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 sz="1800" kern="0" dirty="0"/>
                  <a:t> </a:t>
                </a:r>
                <a:r>
                  <a:rPr lang="en-US" sz="1800" b="0" kern="0" dirty="0"/>
                  <a:t>wave simulations per gradient</a:t>
                </a:r>
                <a:br>
                  <a:rPr lang="en-US" sz="1800" b="0" kern="0" dirty="0"/>
                </a:br>
                <a:r>
                  <a:rPr lang="en-US" sz="1800" b="0" kern="0" dirty="0">
                    <a:sym typeface="Wingdings" panose="05000000000000000000" pitchFamily="2" charset="2"/>
                  </a:rPr>
                  <a:t> </a:t>
                </a:r>
                <a:r>
                  <a:rPr lang="en-US" sz="1800" dirty="0">
                    <a:solidFill>
                      <a:srgbClr val="000000"/>
                    </a:solidFill>
                  </a:rPr>
                  <a:t>stochastic quasi-newton optimization (SL-BFGS)</a:t>
                </a:r>
              </a:p>
              <a:p>
                <a:pPr>
                  <a:lnSpc>
                    <a:spcPts val="3000"/>
                  </a:lnSpc>
                  <a:buClr>
                    <a:srgbClr val="FF0000"/>
                  </a:buClr>
                  <a:buFont typeface="Wingdings" panose="05000000000000000000" pitchFamily="2" charset="2"/>
                  <a:buChar char="L"/>
                </a:pPr>
                <a:r>
                  <a:rPr lang="en-US" sz="1800" b="0" kern="0" dirty="0"/>
                  <a:t>computationally &amp; stochastically efficient gradient estimator</a:t>
                </a:r>
                <a:br>
                  <a:rPr lang="en-US" sz="1800" b="0" kern="0" dirty="0"/>
                </a:br>
                <a:r>
                  <a:rPr lang="en-US" sz="1800" kern="0" dirty="0">
                    <a:sym typeface="Wingdings" panose="05000000000000000000" pitchFamily="2" charset="2"/>
                  </a:rPr>
                  <a:t> source encoding for time-invariant systems</a:t>
                </a:r>
                <a:r>
                  <a:rPr lang="en-US" sz="1800" kern="0" dirty="0"/>
                  <a:t> </a:t>
                </a:r>
              </a:p>
              <a:p>
                <a:pPr>
                  <a:lnSpc>
                    <a:spcPts val="3000"/>
                  </a:lnSpc>
                  <a:buClr>
                    <a:srgbClr val="FF0000"/>
                  </a:buClr>
                  <a:buFont typeface="Wingdings" panose="05000000000000000000" pitchFamily="2" charset="2"/>
                  <a:buChar char="L"/>
                </a:pPr>
                <a:r>
                  <a:rPr lang="en-US" sz="1800" b="0" kern="0" dirty="0"/>
                  <a:t>memory requirements of gradient computation</a:t>
                </a:r>
                <a:br>
                  <a:rPr lang="en-US" sz="1800" b="0" kern="0" dirty="0"/>
                </a:br>
                <a:r>
                  <a:rPr lang="en-US" sz="1800" kern="0" dirty="0">
                    <a:sym typeface="Wingdings" panose="05000000000000000000" pitchFamily="2" charset="2"/>
                  </a:rPr>
                  <a:t> time-reversal based gradient computation</a:t>
                </a:r>
              </a:p>
              <a:p>
                <a:pPr>
                  <a:lnSpc>
                    <a:spcPts val="3000"/>
                  </a:lnSpc>
                  <a:buClr>
                    <a:srgbClr val="FF0000"/>
                  </a:buClr>
                  <a:buFont typeface="Wingdings" panose="05000000000000000000" pitchFamily="2" charset="2"/>
                  <a:buChar char="L"/>
                </a:pPr>
                <a:r>
                  <a:rPr lang="en-US" sz="1800" b="0" kern="0" dirty="0">
                    <a:sym typeface="Wingdings" panose="05000000000000000000" pitchFamily="2" charset="2"/>
                  </a:rPr>
                  <a:t>slow convergence and local minima</a:t>
                </a:r>
                <a:br>
                  <a:rPr lang="en-US" sz="1800" b="0" kern="0" dirty="0">
                    <a:sym typeface="Wingdings" panose="05000000000000000000" pitchFamily="2" charset="2"/>
                  </a:rPr>
                </a:br>
                <a:r>
                  <a:rPr lang="en-US" sz="1800" b="0" kern="0" dirty="0">
                    <a:sym typeface="Wingdings" panose="05000000000000000000" pitchFamily="2" charset="2"/>
                  </a:rPr>
                  <a:t> </a:t>
                </a:r>
                <a:r>
                  <a:rPr lang="en-US" sz="1800" dirty="0">
                    <a:solidFill>
                      <a:srgbClr val="000000"/>
                    </a:solidFill>
                  </a:rPr>
                  <a:t>coarse-to-fine multigrid schemes</a:t>
                </a:r>
              </a:p>
              <a:p>
                <a:pPr>
                  <a:lnSpc>
                    <a:spcPts val="3000"/>
                  </a:lnSpc>
                  <a:buClr>
                    <a:srgbClr val="FF0000"/>
                  </a:buClr>
                  <a:buFont typeface="Wingdings" panose="05000000000000000000" pitchFamily="2" charset="2"/>
                  <a:buChar char="L"/>
                </a:pPr>
                <a:r>
                  <a:rPr lang="en-US" sz="1800" b="0" kern="0" dirty="0"/>
                  <a:t>computational resources</a:t>
                </a:r>
                <a:br>
                  <a:rPr lang="en-US" sz="1800" b="0" kern="0" dirty="0"/>
                </a:br>
                <a:r>
                  <a:rPr lang="en-US" sz="1800" b="0" kern="0" dirty="0">
                    <a:sym typeface="Wingdings" panose="05000000000000000000" pitchFamily="2" charset="2"/>
                  </a:rPr>
                  <a:t> </a:t>
                </a:r>
                <a:r>
                  <a:rPr lang="en-US" sz="1800" dirty="0">
                    <a:solidFill>
                      <a:srgbClr val="000000"/>
                    </a:solidFill>
                  </a:rPr>
                  <a:t>runs on single GPU, can utilize multiple GPUs</a:t>
                </a:r>
                <a:endParaRPr lang="en-US" sz="1800" b="0" kern="0" dirty="0"/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A60E3E19-D9E6-02AD-7C0F-5F290E2A16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54715" y="2204864"/>
                <a:ext cx="8771060" cy="4056366"/>
              </a:xfrm>
              <a:prstGeom prst="rect">
                <a:avLst/>
              </a:prstGeom>
              <a:blipFill>
                <a:blip r:embed="rId3"/>
                <a:stretch>
                  <a:fillRect l="-556" b="-13835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36D24F1-4165-CBED-1C44-10F928985482}"/>
                  </a:ext>
                </a:extLst>
              </p:cNvPr>
              <p:cNvSpPr txBox="1"/>
              <p:nvPr/>
            </p:nvSpPr>
            <p:spPr>
              <a:xfrm>
                <a:off x="455240" y="1412344"/>
                <a:ext cx="8293224" cy="108055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ar-AE" sz="20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ar-AE" sz="2000" b="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lim>
                        </m:limLow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fName>
                      <m:e>
                        <m:nary>
                          <m:naryPr>
                            <m:chr m:val="∑"/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sub>
                            </m:sSub>
                          </m:sup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ℓ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acc>
                              <m:accPr>
                                <m:chr m:val="̃"/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acc>
                            <m:d>
                              <m:d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</m:d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e>
                    </m:func>
                  </m:oMath>
                </a14:m>
                <a:r>
                  <a:rPr lang="en-US" sz="2000" b="0" dirty="0"/>
                  <a:t>,    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c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̃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m:rPr>
                        <m:nor/>
                      </m:rPr>
                      <a:rPr lang="en-US" sz="2000">
                        <a:latin typeface="Cambria Math" panose="02040503050406030204" pitchFamily="18" charset="0"/>
                      </a:rPr>
                      <m:t>= </m:t>
                    </m:r>
                    <m:r>
                      <m:rPr>
                        <m:nor/>
                      </m:rPr>
                      <a:rPr lang="en-US" sz="2000">
                        <a:latin typeface="Cambria Math" panose="02040503050406030204" pitchFamily="18" charset="0"/>
                      </a:rPr>
                      <m:t>2 </m:t>
                    </m:r>
                    <m:nary>
                      <m:nary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  <m:e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sz="2000" dirty="0"/>
              </a:p>
              <a:p>
                <a:pPr>
                  <a:lnSpc>
                    <a:spcPct val="150000"/>
                  </a:lnSpc>
                </a:pPr>
                <a:r>
                  <a:rPr lang="en-US" sz="2000" b="0" dirty="0"/>
                  <a:t>     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36D24F1-4165-CBED-1C44-10F9289854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240" y="1412344"/>
                <a:ext cx="8293224" cy="1080552"/>
              </a:xfrm>
              <a:prstGeom prst="rect">
                <a:avLst/>
              </a:prstGeom>
              <a:blipFill>
                <a:blip r:embed="rId4"/>
                <a:stretch>
                  <a:fillRect l="-1103" t="-42938" b="-39548"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030253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7696A-7ED4-4B43-8CD5-5596D9B77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794792"/>
            <a:ext cx="8077200" cy="762000"/>
          </a:xfrm>
        </p:spPr>
        <p:txBody>
          <a:bodyPr/>
          <a:lstStyle/>
          <a:p>
            <a:r>
              <a:rPr lang="en-US" sz="2400" dirty="0"/>
              <a:t>Numerical proof-of-concept study</a:t>
            </a:r>
            <a:endParaRPr lang="LID4096" sz="2400" dirty="0"/>
          </a:p>
        </p:txBody>
      </p:sp>
      <p:pic>
        <p:nvPicPr>
          <p:cNvPr id="4" name="Graphic 3" descr="Newspaper with solid fill">
            <a:extLst>
              <a:ext uri="{FF2B5EF4-FFF2-40B4-BE49-F238E27FC236}">
                <a16:creationId xmlns:a16="http://schemas.microsoft.com/office/drawing/2014/main" id="{663B17B6-80DA-27B7-0E9C-7BC1570EEC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6788" y="5877272"/>
            <a:ext cx="762000" cy="7620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577C5C8-A6FE-1EB2-041A-B5E2EAE0839B}"/>
              </a:ext>
            </a:extLst>
          </p:cNvPr>
          <p:cNvSpPr txBox="1">
            <a:spLocks/>
          </p:cNvSpPr>
          <p:nvPr/>
        </p:nvSpPr>
        <p:spPr>
          <a:xfrm>
            <a:off x="899592" y="5949280"/>
            <a:ext cx="8077200" cy="57606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buNone/>
            </a:pPr>
            <a:r>
              <a:rPr lang="en-US" sz="1400" kern="0" dirty="0"/>
              <a:t>L, Pérez-</a:t>
            </a:r>
            <a:r>
              <a:rPr lang="en-US" sz="1400" kern="0" dirty="0" err="1"/>
              <a:t>Liva</a:t>
            </a:r>
            <a:r>
              <a:rPr lang="en-US" sz="1400" kern="0" dirty="0"/>
              <a:t>, </a:t>
            </a:r>
            <a:r>
              <a:rPr lang="en-US" sz="1400" kern="0" dirty="0" err="1"/>
              <a:t>Treeby</a:t>
            </a:r>
            <a:r>
              <a:rPr lang="en-US" sz="1400" kern="0" dirty="0"/>
              <a:t>, Cox, 2021.</a:t>
            </a:r>
            <a:r>
              <a:rPr lang="en-US" sz="1400" b="0" kern="0" dirty="0"/>
              <a:t> High Resolution 3D Ultrasonic Breast Imaging by Time-Domain Full Waveform Inversion. </a:t>
            </a:r>
            <a:r>
              <a:rPr lang="en-US" sz="1400" b="0" i="1" kern="0" dirty="0"/>
              <a:t>Inverse Problems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23E576A8-BA1F-7E50-F254-3302A806E4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592" y="1749908"/>
            <a:ext cx="4733472" cy="34072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20344F1-0897-A887-0DFC-FA3A17750E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68144" y="1749908"/>
            <a:ext cx="1711352" cy="34072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787DFC7-43EF-2394-B1EF-EBBAA5E469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7727220" y="1749909"/>
            <a:ext cx="85140" cy="340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5128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7696A-7ED4-4B43-8CD5-5596D9B77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7624" y="188640"/>
            <a:ext cx="8077200" cy="762000"/>
          </a:xfrm>
        </p:spPr>
        <p:txBody>
          <a:bodyPr/>
          <a:lstStyle/>
          <a:p>
            <a:r>
              <a:rPr lang="en-US" sz="2400" dirty="0"/>
              <a:t>Numerical proof-of-concept study</a:t>
            </a:r>
            <a:endParaRPr lang="LID4096" sz="2400" dirty="0"/>
          </a:p>
        </p:txBody>
      </p:sp>
      <p:pic>
        <p:nvPicPr>
          <p:cNvPr id="4" name="Graphic 3" descr="Newspaper with solid fill">
            <a:extLst>
              <a:ext uri="{FF2B5EF4-FFF2-40B4-BE49-F238E27FC236}">
                <a16:creationId xmlns:a16="http://schemas.microsoft.com/office/drawing/2014/main" id="{663B17B6-80DA-27B7-0E9C-7BC1570EEC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6788" y="5877272"/>
            <a:ext cx="762000" cy="7620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577C5C8-A6FE-1EB2-041A-B5E2EAE0839B}"/>
              </a:ext>
            </a:extLst>
          </p:cNvPr>
          <p:cNvSpPr txBox="1">
            <a:spLocks/>
          </p:cNvSpPr>
          <p:nvPr/>
        </p:nvSpPr>
        <p:spPr>
          <a:xfrm>
            <a:off x="899592" y="5949280"/>
            <a:ext cx="8077200" cy="57606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buNone/>
            </a:pPr>
            <a:r>
              <a:rPr lang="en-US" sz="1400" kern="0" dirty="0"/>
              <a:t>L, Pérez-</a:t>
            </a:r>
            <a:r>
              <a:rPr lang="en-US" sz="1400" kern="0" dirty="0" err="1"/>
              <a:t>Liva</a:t>
            </a:r>
            <a:r>
              <a:rPr lang="en-US" sz="1400" kern="0" dirty="0"/>
              <a:t>, </a:t>
            </a:r>
            <a:r>
              <a:rPr lang="en-US" sz="1400" kern="0" dirty="0" err="1"/>
              <a:t>Treeby</a:t>
            </a:r>
            <a:r>
              <a:rPr lang="en-US" sz="1400" kern="0" dirty="0"/>
              <a:t>, Cox, 2021.</a:t>
            </a:r>
            <a:r>
              <a:rPr lang="en-US" sz="1400" b="0" kern="0" dirty="0"/>
              <a:t> High Resolution 3D Ultrasonic Breast Imaging by Time-Domain Full Waveform Inversion. </a:t>
            </a:r>
            <a:r>
              <a:rPr lang="en-US" sz="1400" b="0" i="1" kern="0" dirty="0"/>
              <a:t>Inverse Problems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1817B9-746F-6C51-D288-41DF7BE87D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3061031" y="777509"/>
            <a:ext cx="2167228" cy="28616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E94220-5FF6-3A3C-B21A-B0514DC919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6085369" y="777509"/>
            <a:ext cx="2167228" cy="2861699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15" name="Picture 14" descr="A picture containing text&#10;&#10;Description automatically generated">
            <a:extLst>
              <a:ext uri="{FF2B5EF4-FFF2-40B4-BE49-F238E27FC236}">
                <a16:creationId xmlns:a16="http://schemas.microsoft.com/office/drawing/2014/main" id="{69F125EE-8FB6-5412-A254-A4C5A757EC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3061031" y="3074774"/>
            <a:ext cx="2167230" cy="2861701"/>
          </a:xfrm>
          <a:prstGeom prst="rect">
            <a:avLst/>
          </a:prstGeom>
        </p:spPr>
      </p:pic>
      <p:pic>
        <p:nvPicPr>
          <p:cNvPr id="17" name="Picture 16" descr="A picture containing dishware, porcelain&#10;&#10;Description automatically generated">
            <a:extLst>
              <a:ext uri="{FF2B5EF4-FFF2-40B4-BE49-F238E27FC236}">
                <a16:creationId xmlns:a16="http://schemas.microsoft.com/office/drawing/2014/main" id="{66EA8453-D1F3-38B1-A90E-D59A66D9D7C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6085367" y="3074774"/>
            <a:ext cx="2167230" cy="2861701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6E5ECDE-0756-8079-7774-E33ABCB4E7F5}"/>
              </a:ext>
            </a:extLst>
          </p:cNvPr>
          <p:cNvSpPr txBox="1">
            <a:spLocks/>
          </p:cNvSpPr>
          <p:nvPr/>
        </p:nvSpPr>
        <p:spPr bwMode="auto">
          <a:xfrm>
            <a:off x="251520" y="1244842"/>
            <a:ext cx="2304256" cy="4056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lnSpc>
                <a:spcPts val="3000"/>
              </a:lnSpc>
              <a:buClr>
                <a:srgbClr val="FFC000"/>
              </a:buClr>
              <a:buNone/>
            </a:pPr>
            <a:r>
              <a:rPr lang="en-US" sz="1800" kern="0" dirty="0"/>
              <a:t>Starting point</a:t>
            </a:r>
          </a:p>
          <a:p>
            <a:pPr marL="0" indent="0">
              <a:lnSpc>
                <a:spcPts val="3000"/>
              </a:lnSpc>
              <a:buClr>
                <a:srgbClr val="FFC000"/>
              </a:buClr>
              <a:buNone/>
            </a:pPr>
            <a:endParaRPr lang="en-US" sz="1800" b="0" kern="0" dirty="0"/>
          </a:p>
          <a:p>
            <a:pPr marL="0" indent="0">
              <a:lnSpc>
                <a:spcPts val="3000"/>
              </a:lnSpc>
              <a:buClr>
                <a:srgbClr val="FFC000"/>
              </a:buClr>
              <a:buNone/>
            </a:pPr>
            <a:endParaRPr lang="en-US" sz="1800" b="0" kern="0" dirty="0"/>
          </a:p>
          <a:p>
            <a:pPr marL="0" indent="0">
              <a:lnSpc>
                <a:spcPts val="3000"/>
              </a:lnSpc>
              <a:buClr>
                <a:srgbClr val="FFC000"/>
              </a:buClr>
              <a:buNone/>
            </a:pPr>
            <a:endParaRPr lang="en-US" sz="1800" b="0" kern="0" dirty="0"/>
          </a:p>
          <a:p>
            <a:pPr marL="0" indent="0">
              <a:lnSpc>
                <a:spcPts val="3000"/>
              </a:lnSpc>
              <a:buClr>
                <a:srgbClr val="FFC000"/>
              </a:buClr>
              <a:buNone/>
            </a:pPr>
            <a:endParaRPr lang="en-US" sz="1800" b="0" kern="0" dirty="0"/>
          </a:p>
          <a:p>
            <a:pPr marL="0" indent="0">
              <a:lnSpc>
                <a:spcPts val="3000"/>
              </a:lnSpc>
              <a:buClr>
                <a:srgbClr val="FFC000"/>
              </a:buClr>
              <a:buNone/>
            </a:pPr>
            <a:r>
              <a:rPr lang="en-US" sz="1800" kern="0" dirty="0"/>
              <a:t>Improvement</a:t>
            </a:r>
          </a:p>
        </p:txBody>
      </p:sp>
    </p:spTree>
    <p:extLst>
      <p:ext uri="{BB962C8B-B14F-4D97-AF65-F5344CB8AC3E}">
        <p14:creationId xmlns:p14="http://schemas.microsoft.com/office/powerpoint/2010/main" val="3083307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9C9E8220-3748-475B-B3DF-282FED38489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09600" y="980728"/>
            <a:ext cx="7924800" cy="914400"/>
          </a:xfrm>
        </p:spPr>
        <p:txBody>
          <a:bodyPr/>
          <a:lstStyle/>
          <a:p>
            <a:r>
              <a:rPr lang="en-US" sz="2800" dirty="0"/>
              <a:t>Photoacoustic and Ultrasonic Tomography for Breast Imaging</a:t>
            </a:r>
            <a:endParaRPr lang="en-GB" altLang="LID4096" sz="2800" dirty="0"/>
          </a:p>
        </p:txBody>
      </p:sp>
      <p:sp>
        <p:nvSpPr>
          <p:cNvPr id="16388" name="Rectangle 5">
            <a:extLst>
              <a:ext uri="{FF2B5EF4-FFF2-40B4-BE49-F238E27FC236}">
                <a16:creationId xmlns:a16="http://schemas.microsoft.com/office/drawing/2014/main" id="{D7E28743-FA9B-4895-87F3-A240F19B6B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0" y="3429000"/>
            <a:ext cx="5365750" cy="281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endParaRPr lang="en-GB" altLang="LID4096" sz="2000" b="0"/>
          </a:p>
        </p:txBody>
      </p:sp>
      <p:pic>
        <p:nvPicPr>
          <p:cNvPr id="2" name="Picture 4" descr="Diagram&#10;&#10;Description automatically generated">
            <a:extLst>
              <a:ext uri="{FF2B5EF4-FFF2-40B4-BE49-F238E27FC236}">
                <a16:creationId xmlns:a16="http://schemas.microsoft.com/office/drawing/2014/main" id="{645612EA-CA21-FF27-AB36-6F709A52D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9798" y="4293096"/>
            <a:ext cx="4504405" cy="2130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0E4C2DE1-9FB8-799C-9DBD-52134995C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04" y="2293354"/>
            <a:ext cx="2520280" cy="2503798"/>
          </a:xfrm>
          <a:prstGeom prst="rect">
            <a:avLst/>
          </a:prstGeom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E5587421-1EF7-D2C4-828E-00A11E1CF1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420888"/>
            <a:ext cx="7924800" cy="12548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2860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7432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2004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6576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>
              <a:lnSpc>
                <a:spcPct val="150000"/>
              </a:lnSpc>
            </a:pPr>
            <a:r>
              <a:rPr lang="en-GB" altLang="LID4096" sz="2000" kern="0" dirty="0"/>
              <a:t>Felix Lucka</a:t>
            </a:r>
            <a:br>
              <a:rPr lang="en-GB" altLang="LID4096" sz="400" kern="0" dirty="0"/>
            </a:br>
            <a:r>
              <a:rPr lang="en-GB" altLang="LID4096" sz="1800" b="0" kern="0" dirty="0"/>
              <a:t>(he/him, felix.lucka@cwi.nl)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25B524F-AD8A-23E8-2767-F0D237F060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6395971"/>
            <a:ext cx="7924800" cy="417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2860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7432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2004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6576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r>
              <a:rPr lang="en-GB" altLang="LID4096" sz="1800" kern="0" dirty="0" err="1"/>
              <a:t>Oberwolfach</a:t>
            </a:r>
            <a:r>
              <a:rPr lang="en-GB" altLang="LID4096" sz="1800" kern="0" dirty="0"/>
              <a:t>, 4</a:t>
            </a:r>
            <a:r>
              <a:rPr lang="en-GB" altLang="LID4096" sz="1800" kern="0" baseline="30000" dirty="0"/>
              <a:t>th</a:t>
            </a:r>
            <a:r>
              <a:rPr lang="en-GB" altLang="LID4096" sz="1800" kern="0" dirty="0"/>
              <a:t> May 2023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AC28C7C-BAA1-ADC4-6E9F-63D8C18F6422}"/>
              </a:ext>
            </a:extLst>
          </p:cNvPr>
          <p:cNvGrpSpPr/>
          <p:nvPr/>
        </p:nvGrpSpPr>
        <p:grpSpPr>
          <a:xfrm>
            <a:off x="6516218" y="2293354"/>
            <a:ext cx="2451382" cy="2448272"/>
            <a:chOff x="6516218" y="2276872"/>
            <a:chExt cx="2451382" cy="244827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662F717-EB75-EED4-EFA6-C84B6851FA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6516218" y="2276872"/>
              <a:ext cx="638953" cy="176444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AFBA706-4DCE-72FA-AD9B-A7C2CA90F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 rot="16200000">
              <a:off x="7766451" y="3523995"/>
              <a:ext cx="638659" cy="176363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FA6975B-7E64-9106-6604-C2CE4BC3D1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7200850" y="2281781"/>
              <a:ext cx="1763638" cy="1763638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57774693"/>
      </p:ext>
    </p:extLst>
  </p:cSld>
  <p:clrMapOvr>
    <a:masterClrMapping/>
  </p:clrMapOvr>
  <p:transition spd="slow" advTm="25033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60FA5-56EA-C414-25B8-554685299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836712"/>
            <a:ext cx="8077200" cy="762000"/>
          </a:xfrm>
        </p:spPr>
        <p:txBody>
          <a:bodyPr/>
          <a:lstStyle/>
          <a:p>
            <a:r>
              <a:rPr lang="en-US" sz="2000" dirty="0"/>
              <a:t>FWI for Experimental Data: Where Are We?</a:t>
            </a:r>
            <a:endParaRPr lang="LID4096" sz="2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61068FF-7C72-5351-2315-682E45F47D42}"/>
              </a:ext>
            </a:extLst>
          </p:cNvPr>
          <p:cNvSpPr txBox="1">
            <a:spLocks/>
          </p:cNvSpPr>
          <p:nvPr/>
        </p:nvSpPr>
        <p:spPr bwMode="auto">
          <a:xfrm>
            <a:off x="251520" y="1892914"/>
            <a:ext cx="7673669" cy="4704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>
              <a:lnSpc>
                <a:spcPts val="3700"/>
              </a:lnSpc>
              <a:buClr>
                <a:srgbClr val="00B050"/>
              </a:buClr>
              <a:buFont typeface="Wingdings" panose="05000000000000000000" pitchFamily="2" charset="2"/>
              <a:buChar char=""/>
            </a:pPr>
            <a:r>
              <a:rPr lang="en-US" sz="1600" b="0" dirty="0">
                <a:solidFill>
                  <a:srgbClr val="000000"/>
                </a:solidFill>
              </a:rPr>
              <a:t>data from phantom objects, volunteers </a:t>
            </a:r>
            <a:r>
              <a:rPr lang="en-US" sz="1600" b="0" dirty="0"/>
              <a:t>&amp; </a:t>
            </a:r>
            <a:r>
              <a:rPr lang="en-US" sz="1600" b="0" dirty="0">
                <a:solidFill>
                  <a:srgbClr val="000000"/>
                </a:solidFill>
              </a:rPr>
              <a:t>patients</a:t>
            </a:r>
            <a:endParaRPr lang="en-US" sz="1600" b="0" dirty="0"/>
          </a:p>
          <a:p>
            <a:pPr>
              <a:lnSpc>
                <a:spcPts val="3700"/>
              </a:lnSpc>
              <a:buClr>
                <a:srgbClr val="00B050"/>
              </a:buClr>
              <a:buFont typeface="Wingdings" panose="05000000000000000000" pitchFamily="2" charset="2"/>
              <a:buChar char=""/>
            </a:pPr>
            <a:r>
              <a:rPr lang="en-US" sz="1600" b="0" dirty="0"/>
              <a:t>ray-based travel time tomography reconstructions </a:t>
            </a:r>
          </a:p>
          <a:p>
            <a:pPr>
              <a:lnSpc>
                <a:spcPts val="3700"/>
              </a:lnSpc>
              <a:buClr>
                <a:srgbClr val="00B050"/>
              </a:buClr>
              <a:buFont typeface="Wingdings" panose="05000000000000000000" pitchFamily="2" charset="2"/>
              <a:buChar char=""/>
            </a:pPr>
            <a:r>
              <a:rPr lang="en-US" sz="1600" b="0" kern="0" dirty="0"/>
              <a:t>photoacoustic reconstructions </a:t>
            </a:r>
            <a:r>
              <a:rPr lang="en-US" sz="1600" b="0" kern="0" dirty="0">
                <a:sym typeface="Wingdings" panose="05000000000000000000" pitchFamily="2" charset="2"/>
              </a:rPr>
              <a:t> </a:t>
            </a:r>
            <a:r>
              <a:rPr lang="en-US" sz="1600" b="0" kern="0" dirty="0"/>
              <a:t>data pre-processing, scanner &amp; transducer modelling, wave simulations </a:t>
            </a:r>
          </a:p>
          <a:p>
            <a:pPr>
              <a:lnSpc>
                <a:spcPts val="3700"/>
              </a:lnSpc>
              <a:buClr>
                <a:srgbClr val="00B050"/>
              </a:buClr>
              <a:buFont typeface="Wingdings" panose="05000000000000000000" pitchFamily="2" charset="2"/>
              <a:buChar char=""/>
            </a:pPr>
            <a:r>
              <a:rPr lang="en-US" sz="1600" b="0" kern="0" dirty="0"/>
              <a:t>modeling of US protocol, data read-in &amp; pre-processing</a:t>
            </a:r>
          </a:p>
          <a:p>
            <a:pPr>
              <a:lnSpc>
                <a:spcPts val="3700"/>
              </a:lnSpc>
              <a:buClr>
                <a:srgbClr val="FFC000"/>
              </a:buClr>
              <a:buFont typeface="Wingdings" panose="05000000000000000000" pitchFamily="2" charset="2"/>
              <a:buChar char=""/>
            </a:pPr>
            <a:r>
              <a:rPr lang="en-US" sz="1600" b="0" kern="0" dirty="0"/>
              <a:t>model calibration</a:t>
            </a:r>
          </a:p>
          <a:p>
            <a:pPr>
              <a:lnSpc>
                <a:spcPts val="3700"/>
              </a:lnSpc>
              <a:buClr>
                <a:srgbClr val="FFC000"/>
              </a:buClr>
              <a:buFont typeface="Wingdings" panose="05000000000000000000" pitchFamily="2" charset="2"/>
              <a:buChar char=""/>
            </a:pPr>
            <a:r>
              <a:rPr lang="en-US" sz="1600" b="0" kern="0" dirty="0"/>
              <a:t>FWI of phantom objects, quantitative evaluation </a:t>
            </a:r>
          </a:p>
          <a:p>
            <a:pPr>
              <a:lnSpc>
                <a:spcPts val="3700"/>
              </a:lnSpc>
              <a:buClr>
                <a:srgbClr val="FFC000"/>
              </a:buClr>
              <a:buFont typeface="Wingdings" panose="05000000000000000000" pitchFamily="2" charset="2"/>
              <a:buChar char=""/>
            </a:pPr>
            <a:r>
              <a:rPr lang="en-US" sz="1600" b="0" kern="0" dirty="0"/>
              <a:t>FWI of volunteer / patient data</a:t>
            </a:r>
          </a:p>
          <a:p>
            <a:pPr>
              <a:lnSpc>
                <a:spcPts val="3700"/>
              </a:lnSpc>
              <a:buClr>
                <a:srgbClr val="FF0000"/>
              </a:buClr>
              <a:buFont typeface="Verdana" panose="020B0604030504040204" pitchFamily="34" charset="0"/>
              <a:buChar char="!"/>
            </a:pPr>
            <a:r>
              <a:rPr lang="en-US" sz="1600" b="0" kern="0" dirty="0"/>
              <a:t>Clinical evaluation</a:t>
            </a:r>
          </a:p>
        </p:txBody>
      </p:sp>
    </p:spTree>
    <p:extLst>
      <p:ext uri="{BB962C8B-B14F-4D97-AF65-F5344CB8AC3E}">
        <p14:creationId xmlns:p14="http://schemas.microsoft.com/office/powerpoint/2010/main" val="29720213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7B848-1A9B-C6C8-DB1C-4EC5818E2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80728"/>
            <a:ext cx="8077200" cy="762000"/>
          </a:xfrm>
        </p:spPr>
        <p:txBody>
          <a:bodyPr/>
          <a:lstStyle/>
          <a:p>
            <a:r>
              <a:rPr lang="en-US" dirty="0"/>
              <a:t>SOS Phantom</a:t>
            </a:r>
            <a:endParaRPr lang="LID4096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9A2F3AA-C5FC-6A52-74DA-1CE28C1AC85F}"/>
              </a:ext>
            </a:extLst>
          </p:cNvPr>
          <p:cNvGrpSpPr/>
          <p:nvPr/>
        </p:nvGrpSpPr>
        <p:grpSpPr>
          <a:xfrm>
            <a:off x="162626" y="1992023"/>
            <a:ext cx="4841422" cy="2229065"/>
            <a:chOff x="320572" y="848002"/>
            <a:chExt cx="4481382" cy="206329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A764D5C-C7CB-A277-9364-05FE92FC5D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64995"/>
            <a:stretch/>
          </p:blipFill>
          <p:spPr>
            <a:xfrm>
              <a:off x="320572" y="1435975"/>
              <a:ext cx="2409659" cy="125474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B2692A2-D21B-C979-3E92-96A5E90067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5014"/>
            <a:stretch/>
          </p:blipFill>
          <p:spPr>
            <a:xfrm>
              <a:off x="2667587" y="848002"/>
              <a:ext cx="2134367" cy="206329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E9893733-4FF7-6038-2B56-187DA34E6A14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95" y="4398597"/>
            <a:ext cx="2178757" cy="2203764"/>
          </a:xfrm>
          <a:prstGeom prst="rect">
            <a:avLst/>
          </a:prstGeom>
          <a:ln w="285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BD9A32-8266-2474-3192-CC9CF91A93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5663" y="4398597"/>
            <a:ext cx="2281310" cy="2229065"/>
          </a:xfrm>
          <a:prstGeom prst="rect">
            <a:avLst/>
          </a:prstGeom>
          <a:ln w="12700">
            <a:solidFill>
              <a:schemeClr val="tx2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37C9CCB-23C6-6996-F1A8-6271DB11F7F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255751" y="2300779"/>
            <a:ext cx="1126567" cy="2517392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2B7302C-591F-0793-33FC-845092869B7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 rot="16200000">
            <a:off x="7062432" y="4122761"/>
            <a:ext cx="1126567" cy="2517392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AEEE671-6AA0-253E-76F7-F3EDF8BD287F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6367019" y="2300778"/>
            <a:ext cx="2517395" cy="2517395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0B0B920-16F7-D9C8-B00D-E0998BB57E2E}"/>
              </a:ext>
            </a:extLst>
          </p:cNvPr>
          <p:cNvSpPr txBox="1"/>
          <p:nvPr/>
        </p:nvSpPr>
        <p:spPr>
          <a:xfrm>
            <a:off x="5246476" y="2294434"/>
            <a:ext cx="193082" cy="311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558217-47E2-CF16-FE49-67A2A7994AB2}"/>
              </a:ext>
            </a:extLst>
          </p:cNvPr>
          <p:cNvSpPr txBox="1"/>
          <p:nvPr/>
        </p:nvSpPr>
        <p:spPr>
          <a:xfrm>
            <a:off x="8547518" y="2347010"/>
            <a:ext cx="264989" cy="311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F27A162-0B5B-7109-027C-2266026AF40B}"/>
              </a:ext>
            </a:extLst>
          </p:cNvPr>
          <p:cNvSpPr txBox="1"/>
          <p:nvPr/>
        </p:nvSpPr>
        <p:spPr>
          <a:xfrm>
            <a:off x="5176093" y="4878076"/>
            <a:ext cx="1340123" cy="311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SOS – c</a:t>
            </a:r>
            <a:r>
              <a:rPr lang="en-US" sz="14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water</a:t>
            </a:r>
            <a:endParaRPr lang="LID4096" sz="14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E32DA90-ECFC-C0D2-BD12-397B1D1FC4F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5400000">
            <a:off x="6875823" y="4271395"/>
            <a:ext cx="164260" cy="3811396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2623276-9C32-4EB3-49EF-6E0A1A32DF91}"/>
              </a:ext>
            </a:extLst>
          </p:cNvPr>
          <p:cNvSpPr txBox="1"/>
          <p:nvPr/>
        </p:nvSpPr>
        <p:spPr>
          <a:xfrm>
            <a:off x="5011494" y="6237312"/>
            <a:ext cx="40250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0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D86E509-F4B8-C1E7-3AC2-44A6C4FBF72C}"/>
              </a:ext>
            </a:extLst>
          </p:cNvPr>
          <p:cNvSpPr txBox="1"/>
          <p:nvPr/>
        </p:nvSpPr>
        <p:spPr>
          <a:xfrm>
            <a:off x="8572492" y="5602120"/>
            <a:ext cx="1930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4263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F9A47F5A-8AFD-39CC-3CE0-CA130454A108}"/>
              </a:ext>
            </a:extLst>
          </p:cNvPr>
          <p:cNvGrpSpPr/>
          <p:nvPr/>
        </p:nvGrpSpPr>
        <p:grpSpPr>
          <a:xfrm>
            <a:off x="4647174" y="2131639"/>
            <a:ext cx="4029282" cy="4051437"/>
            <a:chOff x="114600" y="2132856"/>
            <a:chExt cx="4029282" cy="405143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E565E8E-AFC8-4AB6-6773-195610040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14600" y="2132856"/>
              <a:ext cx="1292978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811BCCA-0401-92A6-4922-4F1C1920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 rot="16200000">
              <a:off x="2131490" y="4171900"/>
              <a:ext cx="1291536" cy="273324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F0C53F9-674A-50E7-F54A-F4AE398E9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407578" y="2139751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9D8111-1DAE-AC49-C328-C4E789791B04}"/>
                </a:ext>
              </a:extLst>
            </p:cNvPr>
            <p:cNvSpPr txBox="1"/>
            <p:nvPr/>
          </p:nvSpPr>
          <p:spPr>
            <a:xfrm>
              <a:off x="18344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3C7050-2423-8C72-74A1-41A0C5A811CC}"/>
                </a:ext>
              </a:extLst>
            </p:cNvPr>
            <p:cNvSpPr txBox="1"/>
            <p:nvPr/>
          </p:nvSpPr>
          <p:spPr>
            <a:xfrm>
              <a:off x="3855850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B21BA2-F30C-2EE5-B0C2-CAD3BB374DAF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543482" y="2139753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507269" y="4120172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3C96A2-351C-09DB-E415-86954CC04C2F}"/>
              </a:ext>
            </a:extLst>
          </p:cNvPr>
          <p:cNvSpPr txBox="1"/>
          <p:nvPr/>
        </p:nvSpPr>
        <p:spPr>
          <a:xfrm>
            <a:off x="4615274" y="6209964"/>
            <a:ext cx="3629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2.0mm grid; (bent-ray)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DE592C-A564-8EED-1EC1-D6C779762F1F}"/>
              </a:ext>
            </a:extLst>
          </p:cNvPr>
          <p:cNvSpPr txBox="1"/>
          <p:nvPr/>
        </p:nvSpPr>
        <p:spPr>
          <a:xfrm>
            <a:off x="4644008" y="4941168"/>
            <a:ext cx="14566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SOS – c</a:t>
            </a:r>
            <a:r>
              <a:rPr lang="en-US" sz="16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water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03EC749-FD19-BB74-8051-C9B6FE961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80728"/>
            <a:ext cx="8077200" cy="762000"/>
          </a:xfrm>
        </p:spPr>
        <p:txBody>
          <a:bodyPr/>
          <a:lstStyle/>
          <a:p>
            <a:r>
              <a:rPr lang="en-US" sz="2400" dirty="0"/>
              <a:t>SOS Phantom: Travel Time Tomography </a:t>
            </a:r>
            <a:endParaRPr lang="LID4096" sz="2400" dirty="0"/>
          </a:p>
        </p:txBody>
      </p:sp>
    </p:spTree>
    <p:extLst>
      <p:ext uri="{BB962C8B-B14F-4D97-AF65-F5344CB8AC3E}">
        <p14:creationId xmlns:p14="http://schemas.microsoft.com/office/powerpoint/2010/main" val="38837541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F9A47F5A-8AFD-39CC-3CE0-CA130454A108}"/>
              </a:ext>
            </a:extLst>
          </p:cNvPr>
          <p:cNvGrpSpPr/>
          <p:nvPr/>
        </p:nvGrpSpPr>
        <p:grpSpPr>
          <a:xfrm>
            <a:off x="4647174" y="2131639"/>
            <a:ext cx="4029282" cy="4051436"/>
            <a:chOff x="114600" y="2132856"/>
            <a:chExt cx="4029282" cy="405143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E565E8E-AFC8-4AB6-6773-195610040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14600" y="2132856"/>
              <a:ext cx="1292977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811BCCA-0401-92A6-4922-4F1C1920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 rot="16200000">
              <a:off x="2131490" y="4171900"/>
              <a:ext cx="1291535" cy="273324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F0C53F9-674A-50E7-F54A-F4AE398E9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407578" y="2139751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9D8111-1DAE-AC49-C328-C4E789791B04}"/>
                </a:ext>
              </a:extLst>
            </p:cNvPr>
            <p:cNvSpPr txBox="1"/>
            <p:nvPr/>
          </p:nvSpPr>
          <p:spPr>
            <a:xfrm>
              <a:off x="18344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3C7050-2423-8C72-74A1-41A0C5A811CC}"/>
                </a:ext>
              </a:extLst>
            </p:cNvPr>
            <p:cNvSpPr txBox="1"/>
            <p:nvPr/>
          </p:nvSpPr>
          <p:spPr>
            <a:xfrm>
              <a:off x="3855850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B21BA2-F30C-2EE5-B0C2-CAD3BB374DAF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543482" y="2139753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507269" y="4120172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3C96A2-351C-09DB-E415-86954CC04C2F}"/>
              </a:ext>
            </a:extLst>
          </p:cNvPr>
          <p:cNvSpPr txBox="1"/>
          <p:nvPr/>
        </p:nvSpPr>
        <p:spPr>
          <a:xfrm>
            <a:off x="4615274" y="6209964"/>
            <a:ext cx="3629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2.0 mm grid, 0.37/0.21 MHz, </a:t>
            </a:r>
            <a:b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0.22% original signal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DE592C-A564-8EED-1EC1-D6C779762F1F}"/>
              </a:ext>
            </a:extLst>
          </p:cNvPr>
          <p:cNvSpPr txBox="1"/>
          <p:nvPr/>
        </p:nvSpPr>
        <p:spPr>
          <a:xfrm>
            <a:off x="4644008" y="4941168"/>
            <a:ext cx="14566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SOS – c</a:t>
            </a:r>
            <a:r>
              <a:rPr lang="en-US" sz="16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water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03EC749-FD19-BB74-8051-C9B6FE961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80728"/>
            <a:ext cx="8077200" cy="762000"/>
          </a:xfrm>
        </p:spPr>
        <p:txBody>
          <a:bodyPr/>
          <a:lstStyle/>
          <a:p>
            <a:r>
              <a:rPr lang="en-US" dirty="0"/>
              <a:t>SOS Phantom: FWI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1640202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F9A47F5A-8AFD-39CC-3CE0-CA130454A108}"/>
              </a:ext>
            </a:extLst>
          </p:cNvPr>
          <p:cNvGrpSpPr/>
          <p:nvPr/>
        </p:nvGrpSpPr>
        <p:grpSpPr>
          <a:xfrm>
            <a:off x="4715619" y="2131639"/>
            <a:ext cx="3960837" cy="3990317"/>
            <a:chOff x="183045" y="2132856"/>
            <a:chExt cx="3960837" cy="399031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E565E8E-AFC8-4AB6-6773-195610040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83045" y="2132856"/>
              <a:ext cx="1224533" cy="274386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811BCCA-0401-92A6-4922-4F1C1920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 rot="16200000">
              <a:off x="2167359" y="4113652"/>
              <a:ext cx="1219797" cy="273324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F0C53F9-674A-50E7-F54A-F4AE398E9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407578" y="2139751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9D8111-1DAE-AC49-C328-C4E789791B04}"/>
                </a:ext>
              </a:extLst>
            </p:cNvPr>
            <p:cNvSpPr txBox="1"/>
            <p:nvPr/>
          </p:nvSpPr>
          <p:spPr>
            <a:xfrm>
              <a:off x="18344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3C7050-2423-8C72-74A1-41A0C5A811CC}"/>
                </a:ext>
              </a:extLst>
            </p:cNvPr>
            <p:cNvSpPr txBox="1"/>
            <p:nvPr/>
          </p:nvSpPr>
          <p:spPr>
            <a:xfrm>
              <a:off x="3855850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B21BA2-F30C-2EE5-B0C2-CAD3BB374DAF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543482" y="2139753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507269" y="4120172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DE592C-A564-8EED-1EC1-D6C779762F1F}"/>
              </a:ext>
            </a:extLst>
          </p:cNvPr>
          <p:cNvSpPr txBox="1"/>
          <p:nvPr/>
        </p:nvSpPr>
        <p:spPr>
          <a:xfrm>
            <a:off x="4644008" y="4941168"/>
            <a:ext cx="14566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SOS – c</a:t>
            </a:r>
            <a:r>
              <a:rPr lang="en-US" sz="16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water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03EC749-FD19-BB74-8051-C9B6FE961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80728"/>
            <a:ext cx="8077200" cy="762000"/>
          </a:xfrm>
        </p:spPr>
        <p:txBody>
          <a:bodyPr/>
          <a:lstStyle/>
          <a:p>
            <a:r>
              <a:rPr lang="en-US" dirty="0"/>
              <a:t>SOS Phantom: FWI</a:t>
            </a:r>
            <a:endParaRPr lang="LID409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4F7D36-C5CF-DDDF-DC9D-0272C31093A2}"/>
              </a:ext>
            </a:extLst>
          </p:cNvPr>
          <p:cNvSpPr txBox="1"/>
          <p:nvPr/>
        </p:nvSpPr>
        <p:spPr>
          <a:xfrm>
            <a:off x="4615274" y="6209964"/>
            <a:ext cx="3629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1.5 mm grid, 0.50/0.28 MHz, </a:t>
            </a:r>
            <a:b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0.52% original signal</a:t>
            </a:r>
          </a:p>
        </p:txBody>
      </p:sp>
    </p:spTree>
    <p:extLst>
      <p:ext uri="{BB962C8B-B14F-4D97-AF65-F5344CB8AC3E}">
        <p14:creationId xmlns:p14="http://schemas.microsoft.com/office/powerpoint/2010/main" val="40755796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F9A47F5A-8AFD-39CC-3CE0-CA130454A108}"/>
              </a:ext>
            </a:extLst>
          </p:cNvPr>
          <p:cNvGrpSpPr/>
          <p:nvPr/>
        </p:nvGrpSpPr>
        <p:grpSpPr>
          <a:xfrm>
            <a:off x="4715619" y="2131639"/>
            <a:ext cx="3960837" cy="3990317"/>
            <a:chOff x="183045" y="2132856"/>
            <a:chExt cx="3960837" cy="399031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E565E8E-AFC8-4AB6-6773-195610040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83045" y="2136636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811BCCA-0401-92A6-4922-4F1C1920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 rot="16200000">
              <a:off x="2167359" y="4117417"/>
              <a:ext cx="1219797" cy="272571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F0C53F9-674A-50E7-F54A-F4AE398E9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407578" y="2139751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9D8111-1DAE-AC49-C328-C4E789791B04}"/>
                </a:ext>
              </a:extLst>
            </p:cNvPr>
            <p:cNvSpPr txBox="1"/>
            <p:nvPr/>
          </p:nvSpPr>
          <p:spPr>
            <a:xfrm>
              <a:off x="18344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3C7050-2423-8C72-74A1-41A0C5A811CC}"/>
                </a:ext>
              </a:extLst>
            </p:cNvPr>
            <p:cNvSpPr txBox="1"/>
            <p:nvPr/>
          </p:nvSpPr>
          <p:spPr>
            <a:xfrm>
              <a:off x="3855850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B21BA2-F30C-2EE5-B0C2-CAD3BB374DAF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543482" y="2139753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507269" y="4120172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DE592C-A564-8EED-1EC1-D6C779762F1F}"/>
              </a:ext>
            </a:extLst>
          </p:cNvPr>
          <p:cNvSpPr txBox="1"/>
          <p:nvPr/>
        </p:nvSpPr>
        <p:spPr>
          <a:xfrm>
            <a:off x="4644008" y="4941168"/>
            <a:ext cx="14566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SOS – c</a:t>
            </a:r>
            <a:r>
              <a:rPr lang="en-US" sz="16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water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03EC749-FD19-BB74-8051-C9B6FE961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80728"/>
            <a:ext cx="8077200" cy="762000"/>
          </a:xfrm>
        </p:spPr>
        <p:txBody>
          <a:bodyPr/>
          <a:lstStyle/>
          <a:p>
            <a:r>
              <a:rPr lang="en-US" dirty="0"/>
              <a:t>SOS Phantom: FWI</a:t>
            </a:r>
            <a:endParaRPr lang="LID409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C78F55-DB5A-8E9E-3CB7-DA96632EC7D9}"/>
              </a:ext>
            </a:extLst>
          </p:cNvPr>
          <p:cNvSpPr txBox="1"/>
          <p:nvPr/>
        </p:nvSpPr>
        <p:spPr>
          <a:xfrm>
            <a:off x="4615274" y="6209964"/>
            <a:ext cx="3629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1.0 mm grid, 0.75/0.42 MHz, </a:t>
            </a:r>
            <a:b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2.47% original signal</a:t>
            </a:r>
          </a:p>
        </p:txBody>
      </p:sp>
    </p:spTree>
    <p:extLst>
      <p:ext uri="{BB962C8B-B14F-4D97-AF65-F5344CB8AC3E}">
        <p14:creationId xmlns:p14="http://schemas.microsoft.com/office/powerpoint/2010/main" val="2906433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F9A47F5A-8AFD-39CC-3CE0-CA130454A108}"/>
              </a:ext>
            </a:extLst>
          </p:cNvPr>
          <p:cNvGrpSpPr/>
          <p:nvPr/>
        </p:nvGrpSpPr>
        <p:grpSpPr>
          <a:xfrm>
            <a:off x="4715619" y="2131639"/>
            <a:ext cx="3960837" cy="3990317"/>
            <a:chOff x="183045" y="2132856"/>
            <a:chExt cx="3960837" cy="399031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E565E8E-AFC8-4AB6-6773-195610040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83045" y="2154199"/>
              <a:ext cx="1224533" cy="2701175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811BCCA-0401-92A6-4922-4F1C1920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 rot="16200000">
              <a:off x="2167359" y="4134912"/>
              <a:ext cx="1219797" cy="2690728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F0C53F9-674A-50E7-F54A-F4AE398E9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407578" y="2139751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9D8111-1DAE-AC49-C328-C4E789791B04}"/>
                </a:ext>
              </a:extLst>
            </p:cNvPr>
            <p:cNvSpPr txBox="1"/>
            <p:nvPr/>
          </p:nvSpPr>
          <p:spPr>
            <a:xfrm>
              <a:off x="18344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3C7050-2423-8C72-74A1-41A0C5A811CC}"/>
                </a:ext>
              </a:extLst>
            </p:cNvPr>
            <p:cNvSpPr txBox="1"/>
            <p:nvPr/>
          </p:nvSpPr>
          <p:spPr>
            <a:xfrm>
              <a:off x="3855850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B21BA2-F30C-2EE5-B0C2-CAD3BB374DAF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543482" y="2139753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507269" y="4120172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DE592C-A564-8EED-1EC1-D6C779762F1F}"/>
              </a:ext>
            </a:extLst>
          </p:cNvPr>
          <p:cNvSpPr txBox="1"/>
          <p:nvPr/>
        </p:nvSpPr>
        <p:spPr>
          <a:xfrm>
            <a:off x="4644008" y="4941168"/>
            <a:ext cx="14566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SOS – c</a:t>
            </a:r>
            <a:r>
              <a:rPr lang="en-US" sz="16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water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03EC749-FD19-BB74-8051-C9B6FE961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80728"/>
            <a:ext cx="8077200" cy="762000"/>
          </a:xfrm>
        </p:spPr>
        <p:txBody>
          <a:bodyPr/>
          <a:lstStyle/>
          <a:p>
            <a:r>
              <a:rPr lang="en-US" dirty="0"/>
              <a:t>SOS Phantom: FWI</a:t>
            </a:r>
            <a:endParaRPr lang="LID409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C78F55-DB5A-8E9E-3CB7-DA96632EC7D9}"/>
              </a:ext>
            </a:extLst>
          </p:cNvPr>
          <p:cNvSpPr txBox="1"/>
          <p:nvPr/>
        </p:nvSpPr>
        <p:spPr>
          <a:xfrm>
            <a:off x="4615274" y="6209964"/>
            <a:ext cx="3629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0.8 mm grid, 0.94/0.53 MHz, </a:t>
            </a:r>
            <a:b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6.55% original signal</a:t>
            </a:r>
          </a:p>
        </p:txBody>
      </p:sp>
    </p:spTree>
    <p:extLst>
      <p:ext uri="{BB962C8B-B14F-4D97-AF65-F5344CB8AC3E}">
        <p14:creationId xmlns:p14="http://schemas.microsoft.com/office/powerpoint/2010/main" val="32313283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F72F-A863-FABD-9362-E87F2238A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96" y="188640"/>
            <a:ext cx="3312368" cy="1872208"/>
          </a:xfrm>
          <a:solidFill>
            <a:schemeClr val="bg1"/>
          </a:solidFill>
        </p:spPr>
        <p:txBody>
          <a:bodyPr/>
          <a:lstStyle/>
          <a:p>
            <a:r>
              <a:rPr lang="en-US" sz="3200" dirty="0"/>
              <a:t>In Vivo </a:t>
            </a:r>
            <a:br>
              <a:rPr lang="en-US" sz="3200" dirty="0"/>
            </a:br>
            <a:r>
              <a:rPr lang="en-US" sz="3200" dirty="0"/>
              <a:t>Results:</a:t>
            </a:r>
            <a:br>
              <a:rPr lang="en-US" sz="3200" dirty="0"/>
            </a:br>
            <a:r>
              <a:rPr lang="en-US" sz="3200" dirty="0"/>
              <a:t>TTT</a:t>
            </a:r>
            <a:endParaRPr lang="LID4096" sz="3200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93302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932040" y="6381328"/>
            <a:ext cx="4199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0                   +100                  </a:t>
            </a:r>
            <a:endParaRPr lang="LID4096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173617-6E8A-8EE8-C2BC-CC0984E67DDB}"/>
              </a:ext>
            </a:extLst>
          </p:cNvPr>
          <p:cNvGrpSpPr/>
          <p:nvPr/>
        </p:nvGrpSpPr>
        <p:grpSpPr>
          <a:xfrm>
            <a:off x="3398812" y="260648"/>
            <a:ext cx="5709692" cy="5625157"/>
            <a:chOff x="702866" y="2131639"/>
            <a:chExt cx="3845624" cy="3788687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22C3246-9CC3-BC42-C79C-F9F1A3689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702866" y="2131639"/>
              <a:ext cx="989156" cy="2647448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29E9CCC-9784-66B0-328E-2CE50254B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 rot="16200000">
              <a:off x="2682524" y="4102860"/>
              <a:ext cx="988701" cy="2646231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154429D-5B8D-2E46-7BA6-4991A4454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853759" y="2132856"/>
              <a:ext cx="2646232" cy="264623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5845FEF-6202-F6BA-8243-DDDD7661275E}"/>
                </a:ext>
              </a:extLst>
            </p:cNvPr>
            <p:cNvSpPr txBox="1"/>
            <p:nvPr/>
          </p:nvSpPr>
          <p:spPr>
            <a:xfrm>
              <a:off x="749675" y="213163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522B682-410D-0EA1-8A59-6780DC4CB0C5}"/>
                </a:ext>
              </a:extLst>
            </p:cNvPr>
            <p:cNvSpPr txBox="1"/>
            <p:nvPr/>
          </p:nvSpPr>
          <p:spPr>
            <a:xfrm>
              <a:off x="4260458" y="2181079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407CC63-C98B-DEAA-4BC0-965289ECF002}"/>
                </a:ext>
              </a:extLst>
            </p:cNvPr>
            <p:cNvSpPr txBox="1"/>
            <p:nvPr/>
          </p:nvSpPr>
          <p:spPr>
            <a:xfrm>
              <a:off x="717050" y="4799097"/>
              <a:ext cx="1456658" cy="2694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20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20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5076056" y="561141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551959-3ACA-84E1-E911-F257838CB955}"/>
              </a:ext>
            </a:extLst>
          </p:cNvPr>
          <p:cNvSpPr txBox="1"/>
          <p:nvPr/>
        </p:nvSpPr>
        <p:spPr>
          <a:xfrm>
            <a:off x="251520" y="5273913"/>
            <a:ext cx="4392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  <a:cs typeface="Arial" panose="020B0604020202020204" pitchFamily="34" charset="0"/>
              </a:rPr>
              <a:t>2.0mm grid</a:t>
            </a:r>
          </a:p>
          <a:p>
            <a:r>
              <a:rPr lang="en-US" b="1" dirty="0">
                <a:latin typeface="+mj-lt"/>
                <a:cs typeface="Arial" panose="020B0604020202020204" pitchFamily="34" charset="0"/>
              </a:rPr>
              <a:t>bent ray</a:t>
            </a:r>
            <a:endParaRPr lang="LID4096" b="1" baseline="-25000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1234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93302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932040" y="6381328"/>
            <a:ext cx="4199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0                   +100                  </a:t>
            </a:r>
            <a:endParaRPr lang="LID4096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173617-6E8A-8EE8-C2BC-CC0984E67DDB}"/>
              </a:ext>
            </a:extLst>
          </p:cNvPr>
          <p:cNvGrpSpPr/>
          <p:nvPr/>
        </p:nvGrpSpPr>
        <p:grpSpPr>
          <a:xfrm>
            <a:off x="3406792" y="260648"/>
            <a:ext cx="5701712" cy="5617180"/>
            <a:chOff x="708241" y="2131639"/>
            <a:chExt cx="3840249" cy="3783314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22C3246-9CC3-BC42-C79C-F9F1A3689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708241" y="2146029"/>
              <a:ext cx="978404" cy="2618668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29E9CCC-9784-66B0-328E-2CE50254B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 rot="16200000">
              <a:off x="2687897" y="4117243"/>
              <a:ext cx="977954" cy="2617466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154429D-5B8D-2E46-7BA6-4991A4454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853759" y="2132856"/>
              <a:ext cx="2646232" cy="2646231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5845FEF-6202-F6BA-8243-DDDD7661275E}"/>
                </a:ext>
              </a:extLst>
            </p:cNvPr>
            <p:cNvSpPr txBox="1"/>
            <p:nvPr/>
          </p:nvSpPr>
          <p:spPr>
            <a:xfrm>
              <a:off x="749675" y="213163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522B682-410D-0EA1-8A59-6780DC4CB0C5}"/>
                </a:ext>
              </a:extLst>
            </p:cNvPr>
            <p:cNvSpPr txBox="1"/>
            <p:nvPr/>
          </p:nvSpPr>
          <p:spPr>
            <a:xfrm>
              <a:off x="4260458" y="2181079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407CC63-C98B-DEAA-4BC0-965289ECF002}"/>
                </a:ext>
              </a:extLst>
            </p:cNvPr>
            <p:cNvSpPr txBox="1"/>
            <p:nvPr/>
          </p:nvSpPr>
          <p:spPr>
            <a:xfrm>
              <a:off x="717050" y="4799097"/>
              <a:ext cx="1456658" cy="2694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20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20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705165DB-907C-9A53-C004-4714F7AAAA0A}"/>
              </a:ext>
            </a:extLst>
          </p:cNvPr>
          <p:cNvSpPr txBox="1"/>
          <p:nvPr/>
        </p:nvSpPr>
        <p:spPr>
          <a:xfrm>
            <a:off x="251520" y="5273913"/>
            <a:ext cx="4392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  <a:cs typeface="Arial" panose="020B0604020202020204" pitchFamily="34" charset="0"/>
              </a:rPr>
              <a:t>2.0mm grid</a:t>
            </a:r>
          </a:p>
          <a:p>
            <a:r>
              <a:rPr lang="en-US" b="1" dirty="0">
                <a:latin typeface="+mj-lt"/>
                <a:cs typeface="Arial" panose="020B0604020202020204" pitchFamily="34" charset="0"/>
              </a:rPr>
              <a:t>0.22% original signal</a:t>
            </a:r>
            <a:endParaRPr lang="LID4096" b="1" baseline="-25000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5076056" y="561141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857AB9F-CF7E-429B-7DA0-EB4E73B4E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96" y="188640"/>
            <a:ext cx="3312368" cy="1656184"/>
          </a:xfrm>
          <a:solidFill>
            <a:schemeClr val="bg1"/>
          </a:solidFill>
        </p:spPr>
        <p:txBody>
          <a:bodyPr/>
          <a:lstStyle/>
          <a:p>
            <a:r>
              <a:rPr lang="en-US" sz="3200" dirty="0"/>
              <a:t>In Vivo </a:t>
            </a:r>
            <a:br>
              <a:rPr lang="en-US" sz="3200" dirty="0"/>
            </a:br>
            <a:r>
              <a:rPr lang="en-US" sz="3200" dirty="0"/>
              <a:t>Results</a:t>
            </a:r>
            <a:br>
              <a:rPr lang="en-US" sz="3200" dirty="0"/>
            </a:br>
            <a:r>
              <a:rPr lang="en-US" sz="3200" dirty="0"/>
              <a:t>FWI</a:t>
            </a:r>
            <a:endParaRPr lang="LID4096" sz="3200" dirty="0"/>
          </a:p>
        </p:txBody>
      </p:sp>
    </p:spTree>
    <p:extLst>
      <p:ext uri="{BB962C8B-B14F-4D97-AF65-F5344CB8AC3E}">
        <p14:creationId xmlns:p14="http://schemas.microsoft.com/office/powerpoint/2010/main" val="20327453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93302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932040" y="6381328"/>
            <a:ext cx="4199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0                   +100                  </a:t>
            </a:r>
            <a:endParaRPr lang="LID4096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173617-6E8A-8EE8-C2BC-CC0984E67DDB}"/>
              </a:ext>
            </a:extLst>
          </p:cNvPr>
          <p:cNvGrpSpPr/>
          <p:nvPr/>
        </p:nvGrpSpPr>
        <p:grpSpPr>
          <a:xfrm>
            <a:off x="3419871" y="260648"/>
            <a:ext cx="5688633" cy="5597767"/>
            <a:chOff x="717050" y="2131639"/>
            <a:chExt cx="3831440" cy="3770239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22C3246-9CC3-BC42-C79C-F9F1A3689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721322" y="2146029"/>
              <a:ext cx="952243" cy="2618668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29E9CCC-9784-66B0-328E-2CE50254B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 rot="16200000">
              <a:off x="2700972" y="4117243"/>
              <a:ext cx="951805" cy="2617466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154429D-5B8D-2E46-7BA6-4991A4454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853759" y="2132856"/>
              <a:ext cx="2646232" cy="2646231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5845FEF-6202-F6BA-8243-DDDD7661275E}"/>
                </a:ext>
              </a:extLst>
            </p:cNvPr>
            <p:cNvSpPr txBox="1"/>
            <p:nvPr/>
          </p:nvSpPr>
          <p:spPr>
            <a:xfrm>
              <a:off x="749675" y="213163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522B682-410D-0EA1-8A59-6780DC4CB0C5}"/>
                </a:ext>
              </a:extLst>
            </p:cNvPr>
            <p:cNvSpPr txBox="1"/>
            <p:nvPr/>
          </p:nvSpPr>
          <p:spPr>
            <a:xfrm>
              <a:off x="4260458" y="2181079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407CC63-C98B-DEAA-4BC0-965289ECF002}"/>
                </a:ext>
              </a:extLst>
            </p:cNvPr>
            <p:cNvSpPr txBox="1"/>
            <p:nvPr/>
          </p:nvSpPr>
          <p:spPr>
            <a:xfrm>
              <a:off x="717050" y="4799097"/>
              <a:ext cx="1456658" cy="2694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20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20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5076056" y="561141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733C042-D56E-7C46-36F4-BFD70B31C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96" y="188640"/>
            <a:ext cx="3312368" cy="1656184"/>
          </a:xfrm>
          <a:solidFill>
            <a:schemeClr val="bg1"/>
          </a:solidFill>
        </p:spPr>
        <p:txBody>
          <a:bodyPr/>
          <a:lstStyle/>
          <a:p>
            <a:r>
              <a:rPr lang="en-US" sz="3200" dirty="0"/>
              <a:t>In Vivo </a:t>
            </a:r>
            <a:br>
              <a:rPr lang="en-US" sz="3200" dirty="0"/>
            </a:br>
            <a:r>
              <a:rPr lang="en-US" sz="3200" dirty="0"/>
              <a:t>Results</a:t>
            </a:r>
            <a:br>
              <a:rPr lang="en-US" sz="3200" dirty="0"/>
            </a:br>
            <a:r>
              <a:rPr lang="en-US" sz="3200" dirty="0"/>
              <a:t>FWI</a:t>
            </a:r>
            <a:endParaRPr lang="LID4096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57AC15-96FB-B1AE-2CAB-2BF1788A60E4}"/>
              </a:ext>
            </a:extLst>
          </p:cNvPr>
          <p:cNvSpPr txBox="1"/>
          <p:nvPr/>
        </p:nvSpPr>
        <p:spPr>
          <a:xfrm>
            <a:off x="251520" y="5273913"/>
            <a:ext cx="4392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  <a:cs typeface="Arial" panose="020B0604020202020204" pitchFamily="34" charset="0"/>
              </a:rPr>
              <a:t>1.5mm grid</a:t>
            </a:r>
          </a:p>
          <a:p>
            <a:r>
              <a:rPr lang="en-US" b="1" dirty="0">
                <a:latin typeface="+mj-lt"/>
                <a:cs typeface="Arial" panose="020B0604020202020204" pitchFamily="34" charset="0"/>
              </a:rPr>
              <a:t>0.52% original signal</a:t>
            </a:r>
            <a:endParaRPr lang="LID4096" b="1" baseline="-25000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379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05580-075F-ADAF-56F1-F6B82E08F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692696"/>
            <a:ext cx="8077200" cy="762000"/>
          </a:xfrm>
        </p:spPr>
        <p:txBody>
          <a:bodyPr/>
          <a:lstStyle/>
          <a:p>
            <a:r>
              <a:rPr lang="en-US" sz="2800" dirty="0"/>
              <a:t>Breast Cancer</a:t>
            </a:r>
            <a:endParaRPr lang="LID4096" sz="2800" dirty="0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7EC6319B-75F4-A8C5-9508-4BC674B95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328" y="315197"/>
            <a:ext cx="937043" cy="1516997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A5CD7F5-60E1-C039-98FA-2DA5DBBB71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399" y="2060848"/>
            <a:ext cx="4110609" cy="2664296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1800" dirty="0">
                <a:solidFill>
                  <a:srgbClr val="000000"/>
                </a:solidFill>
              </a:rPr>
              <a:t>Most common cause of cancer death in women worldwide: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/>
              <a:t>25% of all cancer cases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</a:rPr>
              <a:t>15% of all cancer deaths</a:t>
            </a:r>
          </a:p>
        </p:txBody>
      </p:sp>
      <p:pic>
        <p:nvPicPr>
          <p:cNvPr id="15" name="Picture 14" descr="A picture containing porcelain&#10;&#10;Description automatically generated">
            <a:extLst>
              <a:ext uri="{FF2B5EF4-FFF2-40B4-BE49-F238E27FC236}">
                <a16:creationId xmlns:a16="http://schemas.microsoft.com/office/drawing/2014/main" id="{A2F5275F-9547-DC5D-1C15-91062EA36C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2168" y="2132856"/>
            <a:ext cx="3888432" cy="259228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1EFFC12-152E-FB50-7382-C5567E6EAD42}"/>
              </a:ext>
            </a:extLst>
          </p:cNvPr>
          <p:cNvSpPr txBox="1"/>
          <p:nvPr/>
        </p:nvSpPr>
        <p:spPr>
          <a:xfrm>
            <a:off x="1364567" y="5153999"/>
            <a:ext cx="6558882" cy="867289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rgbClr val="990033"/>
            </a:solidFill>
          </a:ln>
          <a:effectLst>
            <a:softEdge rad="12700"/>
          </a:effectLst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A70500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MS PGothic" panose="020B0600070205080204" pitchFamily="34" charset="-128"/>
                <a:cs typeface="+mn-cs"/>
              </a:rPr>
              <a:t>Early detection and diagnosis  are key to successful treatment!</a:t>
            </a:r>
          </a:p>
        </p:txBody>
      </p:sp>
    </p:spTree>
    <p:extLst>
      <p:ext uri="{BB962C8B-B14F-4D97-AF65-F5344CB8AC3E}">
        <p14:creationId xmlns:p14="http://schemas.microsoft.com/office/powerpoint/2010/main" val="309765242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93302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932040" y="6381328"/>
            <a:ext cx="4199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0                   +100                  </a:t>
            </a:r>
            <a:endParaRPr lang="LID4096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173617-6E8A-8EE8-C2BC-CC0984E67DDB}"/>
              </a:ext>
            </a:extLst>
          </p:cNvPr>
          <p:cNvGrpSpPr/>
          <p:nvPr/>
        </p:nvGrpSpPr>
        <p:grpSpPr>
          <a:xfrm>
            <a:off x="3419871" y="260648"/>
            <a:ext cx="5688633" cy="5597768"/>
            <a:chOff x="717050" y="2131639"/>
            <a:chExt cx="3831440" cy="377024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22C3246-9CC3-BC42-C79C-F9F1A3689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721322" y="2149636"/>
              <a:ext cx="952243" cy="261145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29E9CCC-9784-66B0-328E-2CE50254B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 rot="16200000">
              <a:off x="2700972" y="4120850"/>
              <a:ext cx="951805" cy="2610253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154429D-5B8D-2E46-7BA6-4991A4454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853759" y="2132856"/>
              <a:ext cx="2646232" cy="264623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5845FEF-6202-F6BA-8243-DDDD7661275E}"/>
                </a:ext>
              </a:extLst>
            </p:cNvPr>
            <p:cNvSpPr txBox="1"/>
            <p:nvPr/>
          </p:nvSpPr>
          <p:spPr>
            <a:xfrm>
              <a:off x="749675" y="213163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522B682-410D-0EA1-8A59-6780DC4CB0C5}"/>
                </a:ext>
              </a:extLst>
            </p:cNvPr>
            <p:cNvSpPr txBox="1"/>
            <p:nvPr/>
          </p:nvSpPr>
          <p:spPr>
            <a:xfrm>
              <a:off x="4260458" y="2181079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407CC63-C98B-DEAA-4BC0-965289ECF002}"/>
                </a:ext>
              </a:extLst>
            </p:cNvPr>
            <p:cNvSpPr txBox="1"/>
            <p:nvPr/>
          </p:nvSpPr>
          <p:spPr>
            <a:xfrm>
              <a:off x="717050" y="4799097"/>
              <a:ext cx="1456658" cy="2694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20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20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5076056" y="561141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570E93-1756-70B0-E745-4A130128C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96" y="188640"/>
            <a:ext cx="3312368" cy="1656184"/>
          </a:xfrm>
          <a:solidFill>
            <a:schemeClr val="bg1"/>
          </a:solidFill>
        </p:spPr>
        <p:txBody>
          <a:bodyPr/>
          <a:lstStyle/>
          <a:p>
            <a:r>
              <a:rPr lang="en-US" sz="3200" dirty="0"/>
              <a:t>In Vivo </a:t>
            </a:r>
            <a:br>
              <a:rPr lang="en-US" sz="3200" dirty="0"/>
            </a:br>
            <a:r>
              <a:rPr lang="en-US" sz="3200" dirty="0"/>
              <a:t>Results</a:t>
            </a:r>
            <a:br>
              <a:rPr lang="en-US" sz="3200" dirty="0"/>
            </a:br>
            <a:r>
              <a:rPr lang="en-US" sz="3200" dirty="0"/>
              <a:t>FWI</a:t>
            </a:r>
            <a:endParaRPr lang="LID4096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84397C-503B-69F8-9681-F22D54D8588E}"/>
              </a:ext>
            </a:extLst>
          </p:cNvPr>
          <p:cNvSpPr txBox="1"/>
          <p:nvPr/>
        </p:nvSpPr>
        <p:spPr>
          <a:xfrm>
            <a:off x="251520" y="5273913"/>
            <a:ext cx="4392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  <a:cs typeface="Arial" panose="020B0604020202020204" pitchFamily="34" charset="0"/>
              </a:rPr>
              <a:t>1.0mm grid</a:t>
            </a:r>
          </a:p>
          <a:p>
            <a:r>
              <a:rPr lang="en-US" b="1" dirty="0">
                <a:latin typeface="+mj-lt"/>
                <a:cs typeface="Arial" panose="020B0604020202020204" pitchFamily="34" charset="0"/>
              </a:rPr>
              <a:t>2.47% original signal</a:t>
            </a:r>
            <a:endParaRPr lang="LID4096" b="1" baseline="-25000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26691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93302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932040" y="6381328"/>
            <a:ext cx="4199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0                   +100                  </a:t>
            </a:r>
            <a:endParaRPr lang="LID4096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173617-6E8A-8EE8-C2BC-CC0984E67DDB}"/>
              </a:ext>
            </a:extLst>
          </p:cNvPr>
          <p:cNvGrpSpPr/>
          <p:nvPr/>
        </p:nvGrpSpPr>
        <p:grpSpPr>
          <a:xfrm>
            <a:off x="3419871" y="260648"/>
            <a:ext cx="5688633" cy="5597388"/>
            <a:chOff x="717050" y="2131639"/>
            <a:chExt cx="3831440" cy="3769984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22C3246-9CC3-BC42-C79C-F9F1A3689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721579" y="2149636"/>
              <a:ext cx="951729" cy="261145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29E9CCC-9784-66B0-328E-2CE50254B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 rot="16200000">
              <a:off x="2701229" y="4120850"/>
              <a:ext cx="951292" cy="2610253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154429D-5B8D-2E46-7BA6-4991A4454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853760" y="2132856"/>
              <a:ext cx="2646231" cy="2646231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5845FEF-6202-F6BA-8243-DDDD7661275E}"/>
                </a:ext>
              </a:extLst>
            </p:cNvPr>
            <p:cNvSpPr txBox="1"/>
            <p:nvPr/>
          </p:nvSpPr>
          <p:spPr>
            <a:xfrm>
              <a:off x="749675" y="213163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522B682-410D-0EA1-8A59-6780DC4CB0C5}"/>
                </a:ext>
              </a:extLst>
            </p:cNvPr>
            <p:cNvSpPr txBox="1"/>
            <p:nvPr/>
          </p:nvSpPr>
          <p:spPr>
            <a:xfrm>
              <a:off x="4260458" y="2181079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407CC63-C98B-DEAA-4BC0-965289ECF002}"/>
                </a:ext>
              </a:extLst>
            </p:cNvPr>
            <p:cNvSpPr txBox="1"/>
            <p:nvPr/>
          </p:nvSpPr>
          <p:spPr>
            <a:xfrm>
              <a:off x="717050" y="4799097"/>
              <a:ext cx="1456658" cy="2694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20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20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5076056" y="561141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2D013BC-AB65-3B89-6840-69BDAB15A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96" y="188640"/>
            <a:ext cx="3312368" cy="1656184"/>
          </a:xfrm>
          <a:solidFill>
            <a:schemeClr val="bg1"/>
          </a:solidFill>
        </p:spPr>
        <p:txBody>
          <a:bodyPr/>
          <a:lstStyle/>
          <a:p>
            <a:r>
              <a:rPr lang="en-US" sz="3200" dirty="0"/>
              <a:t>In Vivo </a:t>
            </a:r>
            <a:br>
              <a:rPr lang="en-US" sz="3200" dirty="0"/>
            </a:br>
            <a:r>
              <a:rPr lang="en-US" sz="3200" dirty="0"/>
              <a:t>Results</a:t>
            </a:r>
            <a:br>
              <a:rPr lang="en-US" sz="3200" dirty="0"/>
            </a:br>
            <a:r>
              <a:rPr lang="en-US" sz="3200" dirty="0"/>
              <a:t>FWI</a:t>
            </a:r>
            <a:endParaRPr lang="LID4096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9B0B3D-5F9C-E36D-6F9F-9F3803A44808}"/>
              </a:ext>
            </a:extLst>
          </p:cNvPr>
          <p:cNvSpPr txBox="1"/>
          <p:nvPr/>
        </p:nvSpPr>
        <p:spPr>
          <a:xfrm>
            <a:off x="251520" y="5273913"/>
            <a:ext cx="4392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  <a:cs typeface="Arial" panose="020B0604020202020204" pitchFamily="34" charset="0"/>
              </a:rPr>
              <a:t>0.8mm grid</a:t>
            </a:r>
          </a:p>
          <a:p>
            <a:r>
              <a:rPr lang="en-US" b="1" dirty="0">
                <a:latin typeface="+mj-lt"/>
                <a:cs typeface="Arial" panose="020B0604020202020204" pitchFamily="34" charset="0"/>
              </a:rPr>
              <a:t>6.55% original signal</a:t>
            </a:r>
            <a:endParaRPr lang="LID4096" b="1" baseline="-25000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27914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93302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932040" y="6381328"/>
            <a:ext cx="4199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0                   +100                  </a:t>
            </a:r>
            <a:endParaRPr lang="LID4096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173617-6E8A-8EE8-C2BC-CC0984E67DDB}"/>
              </a:ext>
            </a:extLst>
          </p:cNvPr>
          <p:cNvGrpSpPr/>
          <p:nvPr/>
        </p:nvGrpSpPr>
        <p:grpSpPr>
          <a:xfrm>
            <a:off x="3419871" y="260648"/>
            <a:ext cx="5688633" cy="5592895"/>
            <a:chOff x="717050" y="2131639"/>
            <a:chExt cx="3831440" cy="3766958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22C3246-9CC3-BC42-C79C-F9F1A3689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724605" y="2149637"/>
              <a:ext cx="945676" cy="2611453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29E9CCC-9784-66B0-328E-2CE50254B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 rot="16200000">
              <a:off x="2704254" y="4120850"/>
              <a:ext cx="945241" cy="2610253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154429D-5B8D-2E46-7BA6-4991A4454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853760" y="2132856"/>
              <a:ext cx="2646231" cy="2646231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5845FEF-6202-F6BA-8243-DDDD7661275E}"/>
                </a:ext>
              </a:extLst>
            </p:cNvPr>
            <p:cNvSpPr txBox="1"/>
            <p:nvPr/>
          </p:nvSpPr>
          <p:spPr>
            <a:xfrm>
              <a:off x="749675" y="213163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522B682-410D-0EA1-8A59-6780DC4CB0C5}"/>
                </a:ext>
              </a:extLst>
            </p:cNvPr>
            <p:cNvSpPr txBox="1"/>
            <p:nvPr/>
          </p:nvSpPr>
          <p:spPr>
            <a:xfrm>
              <a:off x="4260458" y="2181079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407CC63-C98B-DEAA-4BC0-965289ECF002}"/>
                </a:ext>
              </a:extLst>
            </p:cNvPr>
            <p:cNvSpPr txBox="1"/>
            <p:nvPr/>
          </p:nvSpPr>
          <p:spPr>
            <a:xfrm>
              <a:off x="717050" y="4799097"/>
              <a:ext cx="1456658" cy="2694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20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20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5076056" y="561141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82D7AEC-47C1-99C9-45B5-143F4B7C0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96" y="188640"/>
            <a:ext cx="3312368" cy="1656184"/>
          </a:xfrm>
          <a:solidFill>
            <a:schemeClr val="bg1"/>
          </a:solidFill>
        </p:spPr>
        <p:txBody>
          <a:bodyPr/>
          <a:lstStyle/>
          <a:p>
            <a:r>
              <a:rPr lang="en-US" sz="3200" dirty="0"/>
              <a:t>In Vivo </a:t>
            </a:r>
            <a:br>
              <a:rPr lang="en-US" sz="3200" dirty="0"/>
            </a:br>
            <a:r>
              <a:rPr lang="en-US" sz="3200" dirty="0"/>
              <a:t>Results</a:t>
            </a:r>
            <a:br>
              <a:rPr lang="en-US" sz="3200" dirty="0"/>
            </a:br>
            <a:r>
              <a:rPr lang="en-US" sz="3200" dirty="0"/>
              <a:t>FWI</a:t>
            </a:r>
            <a:endParaRPr lang="LID4096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9ECC63-7AFE-A529-79E3-342FCD69E82E}"/>
              </a:ext>
            </a:extLst>
          </p:cNvPr>
          <p:cNvSpPr txBox="1"/>
          <p:nvPr/>
        </p:nvSpPr>
        <p:spPr>
          <a:xfrm>
            <a:off x="251520" y="5273913"/>
            <a:ext cx="4392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  <a:cs typeface="Arial" panose="020B0604020202020204" pitchFamily="34" charset="0"/>
              </a:rPr>
              <a:t>0.6mm grid</a:t>
            </a:r>
          </a:p>
          <a:p>
            <a:r>
              <a:rPr lang="en-US" b="1" dirty="0">
                <a:latin typeface="+mj-lt"/>
                <a:cs typeface="Arial" panose="020B0604020202020204" pitchFamily="34" charset="0"/>
              </a:rPr>
              <a:t>21.35% original signal</a:t>
            </a:r>
            <a:endParaRPr lang="LID4096" b="1" baseline="-25000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158723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F72F-A863-FABD-9362-E87F2238A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80728"/>
            <a:ext cx="8077200" cy="762000"/>
          </a:xfrm>
        </p:spPr>
        <p:txBody>
          <a:bodyPr/>
          <a:lstStyle/>
          <a:p>
            <a:r>
              <a:rPr lang="en-US" sz="2800" dirty="0"/>
              <a:t>Improvement (up to now…)</a:t>
            </a:r>
            <a:endParaRPr lang="LID4096" sz="28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1639"/>
            <a:ext cx="3976937" cy="3961656"/>
            <a:chOff x="523054" y="2131639"/>
            <a:chExt cx="3976937" cy="3961656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539552" y="2131639"/>
              <a:ext cx="1250992" cy="264744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 rot="16200000">
              <a:off x="2551666" y="4144971"/>
              <a:ext cx="1250417" cy="264623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853759" y="2132856"/>
              <a:ext cx="2646232" cy="264623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39952" y="2132856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218112" y="5733256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173617-6E8A-8EE8-C2BC-CC0984E67DDB}"/>
              </a:ext>
            </a:extLst>
          </p:cNvPr>
          <p:cNvGrpSpPr/>
          <p:nvPr/>
        </p:nvGrpSpPr>
        <p:grpSpPr>
          <a:xfrm>
            <a:off x="4572000" y="2131639"/>
            <a:ext cx="3976937" cy="3673625"/>
            <a:chOff x="523054" y="2131639"/>
            <a:chExt cx="3976937" cy="3673625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22C3246-9CC3-BC42-C79C-F9F1A3689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830042" y="2131639"/>
              <a:ext cx="989156" cy="264744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29E9CCC-9784-66B0-328E-2CE50254B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 rot="16200000">
              <a:off x="2682523" y="3987797"/>
              <a:ext cx="988702" cy="264623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154429D-5B8D-2E46-7BA6-4991A4454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1853759" y="2132856"/>
              <a:ext cx="2646232" cy="264623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5845FEF-6202-F6BA-8243-DDDD7661275E}"/>
                </a:ext>
              </a:extLst>
            </p:cNvPr>
            <p:cNvSpPr txBox="1"/>
            <p:nvPr/>
          </p:nvSpPr>
          <p:spPr>
            <a:xfrm>
              <a:off x="817238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522B682-410D-0EA1-8A59-6780DC4CB0C5}"/>
                </a:ext>
              </a:extLst>
            </p:cNvPr>
            <p:cNvSpPr txBox="1"/>
            <p:nvPr/>
          </p:nvSpPr>
          <p:spPr>
            <a:xfrm>
              <a:off x="4195462" y="2132856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407CC63-C98B-DEAA-4BC0-965289ECF002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31C97FE-B994-9432-D047-64316575CCDF}"/>
              </a:ext>
            </a:extLst>
          </p:cNvPr>
          <p:cNvSpPr txBox="1"/>
          <p:nvPr/>
        </p:nvSpPr>
        <p:spPr>
          <a:xfrm>
            <a:off x="8250560" y="5466710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9E06EA-2B72-AE05-86BF-82245C8FD9B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5400000">
            <a:off x="4619027" y="4401023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901D406-C48C-7127-55E9-78C1135CB74E}"/>
              </a:ext>
            </a:extLst>
          </p:cNvPr>
          <p:cNvSpPr txBox="1"/>
          <p:nvPr/>
        </p:nvSpPr>
        <p:spPr>
          <a:xfrm>
            <a:off x="2605170" y="6474822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4568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F72F-A863-FABD-9362-E87F2238A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80728"/>
            <a:ext cx="8077200" cy="762000"/>
          </a:xfrm>
        </p:spPr>
        <p:txBody>
          <a:bodyPr/>
          <a:lstStyle/>
          <a:p>
            <a:r>
              <a:rPr lang="en-US" sz="2800" dirty="0"/>
              <a:t>Improvement (up to now…)</a:t>
            </a:r>
            <a:endParaRPr lang="LID4096" sz="28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619027" y="4401023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2605170" y="6474822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1639"/>
            <a:ext cx="3976937" cy="3890534"/>
            <a:chOff x="523054" y="2131639"/>
            <a:chExt cx="3976937" cy="3890534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611560" y="2131639"/>
              <a:ext cx="1200176" cy="264744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 rot="16200000">
              <a:off x="2577062" y="4099245"/>
              <a:ext cx="1199625" cy="264623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853759" y="2132856"/>
              <a:ext cx="2646232" cy="264623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39952" y="2132856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218112" y="5733256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173617-6E8A-8EE8-C2BC-CC0984E67DDB}"/>
              </a:ext>
            </a:extLst>
          </p:cNvPr>
          <p:cNvGrpSpPr/>
          <p:nvPr/>
        </p:nvGrpSpPr>
        <p:grpSpPr>
          <a:xfrm>
            <a:off x="4572000" y="2131640"/>
            <a:ext cx="3976937" cy="3658408"/>
            <a:chOff x="523054" y="2131640"/>
            <a:chExt cx="3976937" cy="3658408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22C3246-9CC3-BC42-C79C-F9F1A3689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845265" y="2131640"/>
              <a:ext cx="958710" cy="2647446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29E9CCC-9784-66B0-328E-2CE50254B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697739" y="3987797"/>
              <a:ext cx="958270" cy="2646231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154429D-5B8D-2E46-7BA6-4991A4454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853759" y="2132856"/>
              <a:ext cx="2646232" cy="264623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5845FEF-6202-F6BA-8243-DDDD7661275E}"/>
                </a:ext>
              </a:extLst>
            </p:cNvPr>
            <p:cNvSpPr txBox="1"/>
            <p:nvPr/>
          </p:nvSpPr>
          <p:spPr>
            <a:xfrm>
              <a:off x="817238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522B682-410D-0EA1-8A59-6780DC4CB0C5}"/>
                </a:ext>
              </a:extLst>
            </p:cNvPr>
            <p:cNvSpPr txBox="1"/>
            <p:nvPr/>
          </p:nvSpPr>
          <p:spPr>
            <a:xfrm>
              <a:off x="4195462" y="2132856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407CC63-C98B-DEAA-4BC0-965289ECF002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31C97FE-B994-9432-D047-64316575CCDF}"/>
              </a:ext>
            </a:extLst>
          </p:cNvPr>
          <p:cNvSpPr txBox="1"/>
          <p:nvPr/>
        </p:nvSpPr>
        <p:spPr>
          <a:xfrm>
            <a:off x="8250560" y="5466710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1049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F98B5-3619-883F-3B5A-C92F4D920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548680"/>
            <a:ext cx="8077200" cy="576064"/>
          </a:xfrm>
        </p:spPr>
        <p:txBody>
          <a:bodyPr/>
          <a:lstStyle/>
          <a:p>
            <a:r>
              <a:rPr lang="en-US" sz="2400" dirty="0"/>
              <a:t>Summary &amp; Outlook</a:t>
            </a:r>
            <a:endParaRPr lang="LID4096" sz="24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FA64AB7-F741-1FDA-44B3-076327D9AC5E}"/>
              </a:ext>
            </a:extLst>
          </p:cNvPr>
          <p:cNvSpPr txBox="1">
            <a:spLocks/>
          </p:cNvSpPr>
          <p:nvPr/>
        </p:nvSpPr>
        <p:spPr bwMode="auto">
          <a:xfrm>
            <a:off x="527247" y="1196752"/>
            <a:ext cx="8077201" cy="5616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>
              <a:lnSpc>
                <a:spcPct val="140000"/>
              </a:lnSpc>
              <a:buClr>
                <a:srgbClr val="990033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0000"/>
                </a:solidFill>
              </a:rPr>
              <a:t>need for novel breast imaging techniques </a:t>
            </a:r>
          </a:p>
          <a:p>
            <a:pPr>
              <a:lnSpc>
                <a:spcPct val="140000"/>
              </a:lnSpc>
              <a:buClr>
                <a:srgbClr val="990033"/>
              </a:buClr>
              <a:buFont typeface="Arial" panose="020B0604020202020204" pitchFamily="34" charset="0"/>
              <a:buChar char="•"/>
            </a:pPr>
            <a:r>
              <a:rPr lang="en-US" sz="1600" b="0" dirty="0"/>
              <a:t>photoacoustic (PAT) and ultrasound tomography (UST) give access to high-quality images of optical and acoustic tissue properties </a:t>
            </a:r>
          </a:p>
          <a:p>
            <a:pPr>
              <a:lnSpc>
                <a:spcPct val="140000"/>
              </a:lnSpc>
              <a:buClr>
                <a:srgbClr val="990033"/>
              </a:buClr>
              <a:buFont typeface="Arial" panose="020B0604020202020204" pitchFamily="34" charset="0"/>
              <a:buChar char="•"/>
            </a:pPr>
            <a:r>
              <a:rPr lang="en-US" sz="1600" b="0" kern="0" dirty="0"/>
              <a:t>combined PAT+UST scanner designed &amp; build </a:t>
            </a:r>
          </a:p>
          <a:p>
            <a:pPr>
              <a:lnSpc>
                <a:spcPct val="140000"/>
              </a:lnSpc>
              <a:buClr>
                <a:srgbClr val="990033"/>
              </a:buClr>
              <a:buFont typeface="Arial" panose="020B0604020202020204" pitchFamily="34" charset="0"/>
              <a:buChar char="•"/>
            </a:pPr>
            <a:r>
              <a:rPr lang="en-US" sz="1600" b="0" kern="0" dirty="0"/>
              <a:t>evaluation on data from phantoms, volunteers &amp; patients</a:t>
            </a:r>
          </a:p>
          <a:p>
            <a:pPr>
              <a:lnSpc>
                <a:spcPct val="140000"/>
              </a:lnSpc>
              <a:buClr>
                <a:srgbClr val="990033"/>
              </a:buClr>
              <a:buFont typeface="Arial" panose="020B0604020202020204" pitchFamily="34" charset="0"/>
              <a:buChar char="•"/>
            </a:pPr>
            <a:r>
              <a:rPr lang="en-US" sz="1600" b="0" kern="0" dirty="0"/>
              <a:t>PAT reconstructions work well </a:t>
            </a:r>
          </a:p>
          <a:p>
            <a:pPr>
              <a:lnSpc>
                <a:spcPct val="140000"/>
              </a:lnSpc>
              <a:buClr>
                <a:srgbClr val="990033"/>
              </a:buClr>
              <a:buFont typeface="Arial" panose="020B0604020202020204" pitchFamily="34" charset="0"/>
              <a:buChar char="•"/>
            </a:pPr>
            <a:r>
              <a:rPr lang="en-US" sz="1600" b="0" kern="0" dirty="0"/>
              <a:t>proof-of-concept studies of FWI for high resolution 3D UST</a:t>
            </a:r>
          </a:p>
          <a:p>
            <a:pPr>
              <a:lnSpc>
                <a:spcPct val="140000"/>
              </a:lnSpc>
              <a:buClr>
                <a:srgbClr val="FFC000"/>
              </a:buClr>
              <a:buFont typeface="Wingdings" panose="05000000000000000000" pitchFamily="2" charset="2"/>
              <a:buChar char="6"/>
            </a:pPr>
            <a:r>
              <a:rPr lang="en-US" sz="1600" b="0" kern="0" dirty="0"/>
              <a:t>demonstration of FWI on experimental data</a:t>
            </a:r>
          </a:p>
          <a:p>
            <a:pPr>
              <a:lnSpc>
                <a:spcPct val="140000"/>
              </a:lnSpc>
              <a:buClr>
                <a:srgbClr val="FFC000"/>
              </a:buClr>
              <a:buFont typeface="Wingdings" panose="05000000000000000000" pitchFamily="2" charset="2"/>
              <a:buChar char="6"/>
            </a:pPr>
            <a:r>
              <a:rPr lang="en-US" sz="1600" b="0" kern="0" dirty="0"/>
              <a:t>optical inversion in PAT (QPAT)</a:t>
            </a:r>
          </a:p>
          <a:p>
            <a:pPr marL="0" indent="0">
              <a:lnSpc>
                <a:spcPts val="3700"/>
              </a:lnSpc>
              <a:buClr>
                <a:srgbClr val="990033"/>
              </a:buClr>
              <a:buNone/>
            </a:pPr>
            <a:br>
              <a:rPr lang="en-US" sz="1600" b="0" kern="0" dirty="0"/>
            </a:br>
            <a:endParaRPr lang="en-US" sz="1600" b="0" kern="0" dirty="0"/>
          </a:p>
        </p:txBody>
      </p:sp>
      <p:pic>
        <p:nvPicPr>
          <p:cNvPr id="6" name="Content Placeholder 4" descr="A black and white logo&#10;&#10;Description automatically generated with low confidence">
            <a:extLst>
              <a:ext uri="{FF2B5EF4-FFF2-40B4-BE49-F238E27FC236}">
                <a16:creationId xmlns:a16="http://schemas.microsoft.com/office/drawing/2014/main" id="{CEC07D2C-A182-8016-2746-65186052B4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98328" y="240543"/>
            <a:ext cx="2100930" cy="616273"/>
          </a:xfr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B07F30AF-4A33-AB0A-5817-5BA58670F6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1737" y="4293096"/>
            <a:ext cx="2477521" cy="624894"/>
          </a:xfrm>
          <a:prstGeom prst="rect">
            <a:avLst/>
          </a:prstGeom>
        </p:spPr>
      </p:pic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EBBFFD0E-CC1C-D04F-66D3-4A68D85FFB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30485" y="3596194"/>
            <a:ext cx="1568773" cy="624894"/>
          </a:xfrm>
          <a:prstGeom prst="rect">
            <a:avLst/>
          </a:prstGeom>
        </p:spPr>
      </p:pic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69E3678B-F766-EC19-F2D8-2DBB9774AB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24818" y="2033042"/>
            <a:ext cx="374440" cy="606328"/>
          </a:xfrm>
          <a:prstGeom prst="rect">
            <a:avLst/>
          </a:prstGeom>
        </p:spPr>
      </p:pic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64A1B9DC-591B-3C71-2507-FB4E121876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89423" y="2825130"/>
            <a:ext cx="909835" cy="675878"/>
          </a:xfrm>
          <a:prstGeom prst="rect">
            <a:avLst/>
          </a:prstGeom>
        </p:spPr>
      </p:pic>
      <p:pic>
        <p:nvPicPr>
          <p:cNvPr id="11" name="Graphic 10" descr="Newspaper with solid fill">
            <a:extLst>
              <a:ext uri="{FF2B5EF4-FFF2-40B4-BE49-F238E27FC236}">
                <a16:creationId xmlns:a16="http://schemas.microsoft.com/office/drawing/2014/main" id="{88A56E53-CB7B-250D-F842-A87F3E7C5C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23275" y="5691336"/>
            <a:ext cx="762000" cy="76200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8A97DD1-6F2E-13E5-8015-B1713FD2EF8B}"/>
              </a:ext>
            </a:extLst>
          </p:cNvPr>
          <p:cNvSpPr txBox="1">
            <a:spLocks/>
          </p:cNvSpPr>
          <p:nvPr/>
        </p:nvSpPr>
        <p:spPr>
          <a:xfrm>
            <a:off x="1046079" y="5763344"/>
            <a:ext cx="7846401" cy="57606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buNone/>
            </a:pPr>
            <a:r>
              <a:rPr lang="en-US" sz="1400" kern="0" dirty="0"/>
              <a:t>L, Pérez-</a:t>
            </a:r>
            <a:r>
              <a:rPr lang="en-US" sz="1400" kern="0" dirty="0" err="1"/>
              <a:t>Liva</a:t>
            </a:r>
            <a:r>
              <a:rPr lang="en-US" sz="1400" kern="0" dirty="0"/>
              <a:t>, </a:t>
            </a:r>
            <a:r>
              <a:rPr lang="en-US" sz="1400" kern="0" dirty="0" err="1"/>
              <a:t>Treeby</a:t>
            </a:r>
            <a:r>
              <a:rPr lang="en-US" sz="1400" kern="0" dirty="0"/>
              <a:t>, Cox, 2021.</a:t>
            </a:r>
            <a:r>
              <a:rPr lang="en-US" sz="1400" b="0" kern="0" dirty="0"/>
              <a:t> High Resolution 3D Ultrasonic Breast Imaging by Time-Domain Full Waveform Inversion. </a:t>
            </a:r>
            <a:r>
              <a:rPr lang="en-US" sz="1400" b="0" i="1" kern="0" dirty="0"/>
              <a:t>Inverse Problems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468E5FA-E4A6-F213-7EEE-F59FD0BA5058}"/>
              </a:ext>
            </a:extLst>
          </p:cNvPr>
          <p:cNvSpPr txBox="1">
            <a:spLocks/>
          </p:cNvSpPr>
          <p:nvPr/>
        </p:nvSpPr>
        <p:spPr bwMode="auto">
          <a:xfrm>
            <a:off x="323275" y="6309320"/>
            <a:ext cx="8767728" cy="624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lnSpc>
                <a:spcPts val="3700"/>
              </a:lnSpc>
              <a:buClr>
                <a:srgbClr val="990033"/>
              </a:buClr>
              <a:buNone/>
            </a:pPr>
            <a:r>
              <a:rPr lang="en-US" sz="1400" dirty="0">
                <a:solidFill>
                  <a:srgbClr val="000000"/>
                </a:solidFill>
              </a:rPr>
              <a:t>Felix.Lucka@cwi.nl  Photoacoustic and Ultrasonic Tomography for Breast Imaging</a:t>
            </a:r>
          </a:p>
        </p:txBody>
      </p:sp>
      <p:pic>
        <p:nvPicPr>
          <p:cNvPr id="3" name="Graphic 2" descr="Newspaper with solid fill">
            <a:extLst>
              <a:ext uri="{FF2B5EF4-FFF2-40B4-BE49-F238E27FC236}">
                <a16:creationId xmlns:a16="http://schemas.microsoft.com/office/drawing/2014/main" id="{B0771704-ADA3-75BA-5FB9-32749DF93A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35123" y="4899248"/>
            <a:ext cx="762000" cy="762000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3DCC2B-A269-1877-B02D-22F8ED128C2F}"/>
              </a:ext>
            </a:extLst>
          </p:cNvPr>
          <p:cNvSpPr txBox="1">
            <a:spLocks/>
          </p:cNvSpPr>
          <p:nvPr/>
        </p:nvSpPr>
        <p:spPr>
          <a:xfrm>
            <a:off x="1057927" y="5043265"/>
            <a:ext cx="7846401" cy="57606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buNone/>
            </a:pPr>
            <a:r>
              <a:rPr lang="en-US" sz="1400" kern="0" dirty="0" err="1"/>
              <a:t>Dantuma</a:t>
            </a:r>
            <a:r>
              <a:rPr lang="en-US" sz="1400" kern="0" dirty="0"/>
              <a:t> et al., 2023. </a:t>
            </a:r>
            <a:r>
              <a:rPr lang="en-US" sz="1400" b="0" kern="0" dirty="0"/>
              <a:t>Fully three-dimensional sound speed-corrected multi-wavelength photoacoustic breast tomography. </a:t>
            </a:r>
            <a:r>
              <a:rPr lang="en-US" sz="1400" b="0" i="1" kern="0" dirty="0"/>
              <a:t>submitted</a:t>
            </a:r>
          </a:p>
        </p:txBody>
      </p:sp>
    </p:spTree>
    <p:extLst>
      <p:ext uri="{BB962C8B-B14F-4D97-AF65-F5344CB8AC3E}">
        <p14:creationId xmlns:p14="http://schemas.microsoft.com/office/powerpoint/2010/main" val="16606228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6EF99-6AA7-3AAB-9D80-7231AE9BC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08720"/>
            <a:ext cx="8077200" cy="762000"/>
          </a:xfrm>
        </p:spPr>
        <p:txBody>
          <a:bodyPr/>
          <a:lstStyle/>
          <a:p>
            <a:r>
              <a:rPr lang="en-US" sz="2800" dirty="0"/>
              <a:t>Acoustic Wave Solvers</a:t>
            </a:r>
            <a:endParaRPr lang="LID4096" sz="2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91F9D39-06E3-707D-2C8C-E1C5F7819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700808"/>
            <a:ext cx="8077200" cy="5184576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effectLst/>
              </a:rPr>
              <a:t>Direct methods</a:t>
            </a:r>
          </a:p>
          <a:p>
            <a:r>
              <a:rPr lang="en-US" sz="2000" b="0" dirty="0">
                <a:solidFill>
                  <a:srgbClr val="000000"/>
                </a:solidFill>
              </a:rPr>
              <a:t>finite-difference </a:t>
            </a:r>
          </a:p>
          <a:p>
            <a:r>
              <a:rPr lang="en-US" sz="2000" b="0" dirty="0" err="1">
                <a:solidFill>
                  <a:srgbClr val="000000"/>
                </a:solidFill>
              </a:rPr>
              <a:t>pseudospectral</a:t>
            </a:r>
            <a:endParaRPr lang="en-US" sz="2000" b="0" dirty="0">
              <a:solidFill>
                <a:srgbClr val="000000"/>
              </a:solidFill>
            </a:endParaRPr>
          </a:p>
          <a:p>
            <a:r>
              <a:rPr lang="en-US" sz="2000" b="0" dirty="0">
                <a:solidFill>
                  <a:srgbClr val="000000"/>
                </a:solidFill>
              </a:rPr>
              <a:t>finite/spectral element</a:t>
            </a:r>
          </a:p>
          <a:p>
            <a:r>
              <a:rPr lang="en-US" sz="2000" b="0" dirty="0" err="1">
                <a:solidFill>
                  <a:srgbClr val="000000"/>
                </a:solidFill>
              </a:rPr>
              <a:t>discontinous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0" dirty="0" err="1">
                <a:solidFill>
                  <a:srgbClr val="000000"/>
                </a:solidFill>
              </a:rPr>
              <a:t>Galerkin</a:t>
            </a:r>
            <a:endParaRPr lang="en-US" sz="2000" b="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200" b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effectLst/>
              </a:rPr>
              <a:t>Integral equation methods</a:t>
            </a:r>
            <a:endParaRPr lang="en-US" sz="2000" b="0" dirty="0">
              <a:solidFill>
                <a:srgbClr val="000000"/>
              </a:solidFill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</a:rPr>
              <a:t>boundary element</a:t>
            </a:r>
          </a:p>
          <a:p>
            <a:pPr marL="0" indent="0">
              <a:buNone/>
            </a:pPr>
            <a:endParaRPr lang="en-US" sz="1200" b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effectLst/>
              </a:rPr>
              <a:t>Asymptotic methods</a:t>
            </a:r>
            <a:endParaRPr lang="en-US" sz="2000" b="0" dirty="0">
              <a:solidFill>
                <a:srgbClr val="000000"/>
              </a:solidFill>
              <a:effectLst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</a:rPr>
              <a:t>geometrical optics </a:t>
            </a:r>
          </a:p>
          <a:p>
            <a:r>
              <a:rPr lang="en-US" sz="2000" b="0" dirty="0">
                <a:solidFill>
                  <a:srgbClr val="000000"/>
                </a:solidFill>
              </a:rPr>
              <a:t>Gaussian beams</a:t>
            </a:r>
          </a:p>
          <a:p>
            <a:endParaRPr lang="en-US" sz="2000" b="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</a:rPr>
              <a:t>Time domain vs. frequency domain</a:t>
            </a:r>
          </a:p>
        </p:txBody>
      </p:sp>
    </p:spTree>
    <p:extLst>
      <p:ext uri="{BB962C8B-B14F-4D97-AF65-F5344CB8AC3E}">
        <p14:creationId xmlns:p14="http://schemas.microsoft.com/office/powerpoint/2010/main" val="388810429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A999-4FF5-8C6F-6465-C0D4291BE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620688"/>
            <a:ext cx="8077200" cy="762000"/>
          </a:xfrm>
        </p:spPr>
        <p:txBody>
          <a:bodyPr/>
          <a:lstStyle/>
          <a:p>
            <a:r>
              <a:rPr lang="en-US" dirty="0"/>
              <a:t>k-Wave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BC2DF-6779-5794-BD91-D4E2E2CD2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556792"/>
            <a:ext cx="8143056" cy="4114800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Time-domain </a:t>
            </a:r>
            <a:r>
              <a:rPr lang="en-US" sz="2000" i="1" dirty="0"/>
              <a:t>k</a:t>
            </a:r>
            <a:r>
              <a:rPr lang="en-US" sz="2000" dirty="0"/>
              <a:t>-space </a:t>
            </a:r>
            <a:r>
              <a:rPr lang="en-US" sz="2000" dirty="0" err="1"/>
              <a:t>pseudospectral</a:t>
            </a:r>
            <a:r>
              <a:rPr lang="en-US" sz="2000" dirty="0"/>
              <a:t> method </a:t>
            </a:r>
            <a:r>
              <a:rPr lang="en-US" sz="2000" b="0" dirty="0"/>
              <a:t>solving the underlying</a:t>
            </a:r>
            <a:r>
              <a:rPr lang="en-US" sz="2000" dirty="0"/>
              <a:t> system of first order conservation laws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b="0" dirty="0"/>
              <a:t>compute spatial derivatives via</a:t>
            </a:r>
            <a:r>
              <a:rPr lang="en-US" sz="2000" dirty="0"/>
              <a:t> 3D FFTs</a:t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parallel/GPU </a:t>
            </a:r>
            <a:r>
              <a:rPr lang="en-US" sz="2000" b="0" dirty="0"/>
              <a:t>computing</a:t>
            </a:r>
            <a:br>
              <a:rPr lang="en-US" sz="2000" b="0" dirty="0"/>
            </a:br>
            <a:endParaRPr lang="en-US" sz="2000" b="0" dirty="0"/>
          </a:p>
          <a:p>
            <a:r>
              <a:rPr lang="en-US" sz="2000" b="0" dirty="0"/>
              <a:t>modify finite temporal differences by </a:t>
            </a:r>
            <a:r>
              <a:rPr lang="en-US" sz="2000" b="0" i="1" dirty="0"/>
              <a:t>k</a:t>
            </a:r>
            <a:r>
              <a:rPr lang="en-US" sz="2000" b="0" dirty="0"/>
              <a:t>-space operator + staggered grids for accuracy and robustness</a:t>
            </a:r>
            <a:br>
              <a:rPr lang="en-US" sz="2000" b="0" dirty="0"/>
            </a:br>
            <a:endParaRPr lang="en-US" sz="2000" b="0" dirty="0"/>
          </a:p>
          <a:p>
            <a:r>
              <a:rPr lang="en-US" sz="2000" dirty="0"/>
              <a:t>perfectly matched layer </a:t>
            </a:r>
            <a:r>
              <a:rPr lang="en-US" sz="2000" dirty="0">
                <a:sym typeface="Wingdings" panose="05000000000000000000" pitchFamily="2" charset="2"/>
              </a:rPr>
              <a:t> </a:t>
            </a:r>
            <a:r>
              <a:rPr lang="en-US" sz="2000" b="0" dirty="0"/>
              <a:t>free-space propagation</a:t>
            </a:r>
            <a:r>
              <a:rPr lang="en-US" sz="2000" dirty="0"/>
              <a:t> </a:t>
            </a:r>
          </a:p>
          <a:p>
            <a:endParaRPr lang="en-US" sz="2000" dirty="0"/>
          </a:p>
          <a:p>
            <a:endParaRPr lang="en-US" sz="2000" dirty="0"/>
          </a:p>
          <a:p>
            <a:endParaRPr lang="LID4096" sz="2400" dirty="0"/>
          </a:p>
        </p:txBody>
      </p:sp>
      <p:pic>
        <p:nvPicPr>
          <p:cNvPr id="4" name="Graphic 3" descr="Newspaper with solid fill">
            <a:extLst>
              <a:ext uri="{FF2B5EF4-FFF2-40B4-BE49-F238E27FC236}">
                <a16:creationId xmlns:a16="http://schemas.microsoft.com/office/drawing/2014/main" id="{27492916-636F-2181-1CE9-0997B8C742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6788" y="5763344"/>
            <a:ext cx="762000" cy="7620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E02D91-C0B0-EBC1-3570-63D361FD873D}"/>
              </a:ext>
            </a:extLst>
          </p:cNvPr>
          <p:cNvSpPr txBox="1">
            <a:spLocks/>
          </p:cNvSpPr>
          <p:nvPr/>
        </p:nvSpPr>
        <p:spPr>
          <a:xfrm>
            <a:off x="899592" y="5877273"/>
            <a:ext cx="8077200" cy="7920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buNone/>
            </a:pPr>
            <a:r>
              <a:rPr lang="en-US" sz="1600" kern="0" dirty="0" err="1"/>
              <a:t>Treeby</a:t>
            </a:r>
            <a:r>
              <a:rPr lang="en-US" sz="1600" kern="0" dirty="0"/>
              <a:t>, Cox, 2010</a:t>
            </a:r>
            <a:r>
              <a:rPr lang="en-US" sz="1600" b="0" kern="0" dirty="0"/>
              <a:t>. k-Wave: MATLAB toolbox for the simulation and reconstruction of photoacoustic wave fields. </a:t>
            </a:r>
            <a:r>
              <a:rPr lang="en-US" sz="1600" b="0" i="1" kern="0" dirty="0"/>
              <a:t>Journal of Biomedical Optics</a:t>
            </a:r>
          </a:p>
        </p:txBody>
      </p:sp>
    </p:spTree>
    <p:extLst>
      <p:ext uri="{BB962C8B-B14F-4D97-AF65-F5344CB8AC3E}">
        <p14:creationId xmlns:p14="http://schemas.microsoft.com/office/powerpoint/2010/main" val="173717270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F72F-A863-FABD-9362-E87F2238A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SOS phantom, gradient illustrations</a:t>
            </a:r>
            <a:endParaRPr lang="LID4096" sz="28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9A47F5A-8AFD-39CC-3CE0-CA130454A108}"/>
              </a:ext>
            </a:extLst>
          </p:cNvPr>
          <p:cNvGrpSpPr/>
          <p:nvPr/>
        </p:nvGrpSpPr>
        <p:grpSpPr>
          <a:xfrm>
            <a:off x="4646230" y="2131639"/>
            <a:ext cx="3954288" cy="3990317"/>
            <a:chOff x="257672" y="2132856"/>
            <a:chExt cx="3954288" cy="3990317"/>
          </a:xfrm>
        </p:grpSpPr>
        <p:pic>
          <p:nvPicPr>
            <p:cNvPr id="6" name="Picture 5" descr="A picture containing invertebrate, arthropod, branchiopod crustacean&#10;&#10;Description automatically generated">
              <a:extLst>
                <a:ext uri="{FF2B5EF4-FFF2-40B4-BE49-F238E27FC236}">
                  <a16:creationId xmlns:a16="http://schemas.microsoft.com/office/drawing/2014/main" id="{CE565E8E-AFC8-4AB6-6773-195610040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7754" y="2139752"/>
              <a:ext cx="122453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811BCCA-0401-92A6-4922-4F1C1920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2231541" y="4120171"/>
              <a:ext cx="122453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F0C53F9-674A-50E7-F54A-F4AE398E9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75656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9D8111-1DAE-AC49-C328-C4E789791B04}"/>
                </a:ext>
              </a:extLst>
            </p:cNvPr>
            <p:cNvSpPr txBox="1"/>
            <p:nvPr/>
          </p:nvSpPr>
          <p:spPr>
            <a:xfrm>
              <a:off x="25767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3C7050-2423-8C72-74A1-41A0C5A811CC}"/>
                </a:ext>
              </a:extLst>
            </p:cNvPr>
            <p:cNvSpPr txBox="1"/>
            <p:nvPr/>
          </p:nvSpPr>
          <p:spPr>
            <a:xfrm>
              <a:off x="3923928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B21BA2-F30C-2EE5-B0C2-CAD3BB374DAF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543482" y="2139752"/>
              <a:ext cx="1224533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 rot="16200000">
              <a:off x="2507269" y="4120171"/>
              <a:ext cx="1224533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80ED47EE-49A0-A8DA-0A50-AF2CB5326AA6}"/>
              </a:ext>
            </a:extLst>
          </p:cNvPr>
          <p:cNvSpPr txBox="1"/>
          <p:nvPr/>
        </p:nvSpPr>
        <p:spPr>
          <a:xfrm>
            <a:off x="4644008" y="4967577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 grad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(512 avg)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3C96A2-351C-09DB-E415-86954CC04C2F}"/>
              </a:ext>
            </a:extLst>
          </p:cNvPr>
          <p:cNvSpPr txBox="1"/>
          <p:nvPr/>
        </p:nvSpPr>
        <p:spPr>
          <a:xfrm>
            <a:off x="4903306" y="6209964"/>
            <a:ext cx="3629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1mm grid, 2.5% of original signal 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00035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F72F-A863-FABD-9362-E87F2238A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SOS phantom, gradient illustrations</a:t>
            </a:r>
            <a:endParaRPr lang="LID4096" sz="28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9A47F5A-8AFD-39CC-3CE0-CA130454A108}"/>
              </a:ext>
            </a:extLst>
          </p:cNvPr>
          <p:cNvGrpSpPr/>
          <p:nvPr/>
        </p:nvGrpSpPr>
        <p:grpSpPr>
          <a:xfrm>
            <a:off x="4646230" y="2131639"/>
            <a:ext cx="3954288" cy="3990317"/>
            <a:chOff x="257672" y="2132856"/>
            <a:chExt cx="3954288" cy="3990317"/>
          </a:xfrm>
        </p:grpSpPr>
        <p:pic>
          <p:nvPicPr>
            <p:cNvPr id="6" name="Picture 5" descr="A picture containing invertebrate, arthropod, branchiopod crustacean&#10;&#10;Description automatically generated">
              <a:extLst>
                <a:ext uri="{FF2B5EF4-FFF2-40B4-BE49-F238E27FC236}">
                  <a16:creationId xmlns:a16="http://schemas.microsoft.com/office/drawing/2014/main" id="{CE565E8E-AFC8-4AB6-6773-195610040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7754" y="2139752"/>
              <a:ext cx="122453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811BCCA-0401-92A6-4922-4F1C1920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2231541" y="4120171"/>
              <a:ext cx="122453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F0C53F9-674A-50E7-F54A-F4AE398E9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75656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9D8111-1DAE-AC49-C328-C4E789791B04}"/>
                </a:ext>
              </a:extLst>
            </p:cNvPr>
            <p:cNvSpPr txBox="1"/>
            <p:nvPr/>
          </p:nvSpPr>
          <p:spPr>
            <a:xfrm>
              <a:off x="25767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3C7050-2423-8C72-74A1-41A0C5A811CC}"/>
                </a:ext>
              </a:extLst>
            </p:cNvPr>
            <p:cNvSpPr txBox="1"/>
            <p:nvPr/>
          </p:nvSpPr>
          <p:spPr>
            <a:xfrm>
              <a:off x="3923928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B21BA2-F30C-2EE5-B0C2-CAD3BB374DAF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543482" y="2139753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507269" y="4120172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GT - SOS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80ED47EE-49A0-A8DA-0A50-AF2CB5326AA6}"/>
              </a:ext>
            </a:extLst>
          </p:cNvPr>
          <p:cNvSpPr txBox="1"/>
          <p:nvPr/>
        </p:nvSpPr>
        <p:spPr>
          <a:xfrm>
            <a:off x="4644008" y="4967577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 grad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(512 avg)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9771D0-5C4D-D85F-6824-774F2A8AFD3A}"/>
              </a:ext>
            </a:extLst>
          </p:cNvPr>
          <p:cNvSpPr txBox="1"/>
          <p:nvPr/>
        </p:nvSpPr>
        <p:spPr>
          <a:xfrm>
            <a:off x="4903306" y="6209964"/>
            <a:ext cx="3629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1mm grid, 2.5% of original signal 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7462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7084901-0666-6AE2-AD2D-6EF586736BEA}"/>
              </a:ext>
            </a:extLst>
          </p:cNvPr>
          <p:cNvSpPr/>
          <p:nvPr/>
        </p:nvSpPr>
        <p:spPr>
          <a:xfrm>
            <a:off x="3289323" y="1628803"/>
            <a:ext cx="2585555" cy="648069"/>
          </a:xfrm>
          <a:prstGeom prst="rect">
            <a:avLst/>
          </a:prstGeom>
          <a:solidFill>
            <a:srgbClr val="FFC000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864017">
              <a:defRPr/>
            </a:pPr>
            <a:endParaRPr lang="en-US" sz="1701" kern="0" dirty="0">
              <a:solidFill>
                <a:prstClr val="white"/>
              </a:solidFill>
              <a:latin typeface="Arial" panose="020B060402020202020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B3CB99-ACD7-7DE5-5F68-2CDBA21EEE0C}"/>
              </a:ext>
            </a:extLst>
          </p:cNvPr>
          <p:cNvSpPr/>
          <p:nvPr/>
        </p:nvSpPr>
        <p:spPr>
          <a:xfrm>
            <a:off x="6084168" y="1628803"/>
            <a:ext cx="2585555" cy="648069"/>
          </a:xfrm>
          <a:prstGeom prst="rect">
            <a:avLst/>
          </a:prstGeom>
          <a:solidFill>
            <a:srgbClr val="FFD9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864017">
              <a:defRPr/>
            </a:pPr>
            <a:endParaRPr lang="en-US" sz="1701" kern="0">
              <a:solidFill>
                <a:prstClr val="white"/>
              </a:solidFill>
              <a:latin typeface="Arial" panose="020B060402020202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BD8FEB-1FF7-56B6-2B01-0EFA3C2E1459}"/>
              </a:ext>
            </a:extLst>
          </p:cNvPr>
          <p:cNvSpPr txBox="1"/>
          <p:nvPr/>
        </p:nvSpPr>
        <p:spPr>
          <a:xfrm>
            <a:off x="6084168" y="1628801"/>
            <a:ext cx="2585554" cy="2548005"/>
          </a:xfrm>
          <a:prstGeom prst="rect">
            <a:avLst/>
          </a:prstGeom>
          <a:noFill/>
          <a:ln w="12700">
            <a:noFill/>
            <a:prstDash val="sysDash"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000000"/>
                </a:solidFill>
                <a:latin typeface="+mn-lt"/>
              </a:rPr>
              <a:t>Magnetic resonance imaging</a:t>
            </a:r>
          </a:p>
          <a:p>
            <a:pPr>
              <a:lnSpc>
                <a:spcPct val="150000"/>
              </a:lnSpc>
            </a:pPr>
            <a:endParaRPr lang="en-US" sz="1200" dirty="0">
              <a:solidFill>
                <a:srgbClr val="000000"/>
              </a:solidFill>
              <a:latin typeface="+mn-lt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+mn-lt"/>
              </a:rPr>
              <a:t>contrast agent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+mn-lt"/>
              </a:rPr>
              <a:t>expensive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+mn-lt"/>
              </a:rPr>
              <a:t>availability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+mn-lt"/>
              </a:rPr>
              <a:t>not suitable for every woman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000000"/>
              </a:solidFill>
              <a:latin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6999F5-EB9D-1978-85AC-D1B2AB548385}"/>
              </a:ext>
            </a:extLst>
          </p:cNvPr>
          <p:cNvSpPr txBox="1"/>
          <p:nvPr/>
        </p:nvSpPr>
        <p:spPr>
          <a:xfrm>
            <a:off x="3354598" y="1784000"/>
            <a:ext cx="2585554" cy="1717008"/>
          </a:xfrm>
          <a:prstGeom prst="rect">
            <a:avLst/>
          </a:prstGeom>
          <a:noFill/>
          <a:ln w="12700">
            <a:noFill/>
            <a:prstDash val="sysDash"/>
          </a:ln>
        </p:spPr>
        <p:txBody>
          <a:bodyPr wrap="square" rtlCol="0">
            <a:spAutoFit/>
          </a:bodyPr>
          <a:lstStyle/>
          <a:p>
            <a:pPr defTabSz="864017">
              <a:lnSpc>
                <a:spcPct val="150000"/>
              </a:lnSpc>
              <a:defRPr/>
            </a:pPr>
            <a:r>
              <a:rPr lang="en-US" sz="1200" b="1" kern="0" dirty="0">
                <a:solidFill>
                  <a:prstClr val="black"/>
                </a:solidFill>
                <a:latin typeface="+mn-lt"/>
              </a:rPr>
              <a:t>Ultrasonography</a:t>
            </a:r>
          </a:p>
          <a:p>
            <a:pPr defTabSz="864017">
              <a:lnSpc>
                <a:spcPct val="150000"/>
              </a:lnSpc>
              <a:defRPr/>
            </a:pPr>
            <a:endParaRPr lang="en-US" sz="1200" kern="0" dirty="0">
              <a:solidFill>
                <a:prstClr val="black"/>
              </a:solidFill>
              <a:latin typeface="+mn-lt"/>
            </a:endParaRPr>
          </a:p>
          <a:p>
            <a:pPr marL="171450" indent="-171450" defTabSz="864017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1200" kern="0" dirty="0">
                <a:solidFill>
                  <a:prstClr val="black"/>
                </a:solidFill>
                <a:latin typeface="+mn-lt"/>
              </a:rPr>
              <a:t>whole breast imaging is difficult</a:t>
            </a:r>
          </a:p>
          <a:p>
            <a:pPr marL="171450" indent="-171450" defTabSz="864017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1200" kern="0" dirty="0">
                <a:solidFill>
                  <a:prstClr val="black"/>
                </a:solidFill>
                <a:latin typeface="+mn-lt"/>
              </a:rPr>
              <a:t>operator dependent</a:t>
            </a:r>
          </a:p>
          <a:p>
            <a:pPr marL="171450" indent="-171450" defTabSz="864017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sz="1200" kern="0" dirty="0">
              <a:solidFill>
                <a:prstClr val="black"/>
              </a:solidFill>
              <a:latin typeface="+mn-lt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F1AB5BD-C1AF-8834-7274-88AC2C4BB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446" y="3758569"/>
            <a:ext cx="2109108" cy="233472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A413126-3B71-CC80-54D1-083201DBCB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3399" y="4474697"/>
            <a:ext cx="2486524" cy="161859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5B55EF3-B451-B86D-3B32-19EE3BC5F636}"/>
              </a:ext>
            </a:extLst>
          </p:cNvPr>
          <p:cNvSpPr/>
          <p:nvPr/>
        </p:nvSpPr>
        <p:spPr>
          <a:xfrm>
            <a:off x="3282590" y="1628801"/>
            <a:ext cx="2585554" cy="4536480"/>
          </a:xfrm>
          <a:prstGeom prst="rect">
            <a:avLst/>
          </a:prstGeom>
          <a:noFill/>
          <a:ln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C17D764-A09B-DCF4-0AD2-C6DF2E000B33}"/>
              </a:ext>
            </a:extLst>
          </p:cNvPr>
          <p:cNvSpPr/>
          <p:nvPr/>
        </p:nvSpPr>
        <p:spPr>
          <a:xfrm>
            <a:off x="6084451" y="1628800"/>
            <a:ext cx="2585554" cy="4536480"/>
          </a:xfrm>
          <a:prstGeom prst="rect">
            <a:avLst/>
          </a:prstGeom>
          <a:noFill/>
          <a:ln>
            <a:solidFill>
              <a:srgbClr val="EF008C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75295A-3810-CEDD-CF93-1B3B8DF7DC8B}"/>
              </a:ext>
            </a:extLst>
          </p:cNvPr>
          <p:cNvSpPr txBox="1"/>
          <p:nvPr/>
        </p:nvSpPr>
        <p:spPr>
          <a:xfrm>
            <a:off x="3779912" y="6416646"/>
            <a:ext cx="525658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1" dirty="0">
                <a:effectLst/>
                <a:latin typeface="+mn-lt"/>
              </a:rPr>
              <a:t>courtesy</a:t>
            </a:r>
            <a:r>
              <a:rPr lang="nl-NL" sz="1600" i="1" dirty="0">
                <a:latin typeface="+mn-lt"/>
              </a:rPr>
              <a:t> of Rianne Bulthuis </a:t>
            </a:r>
            <a:r>
              <a:rPr lang="nl-NL" sz="1600" i="1" dirty="0" err="1">
                <a:latin typeface="+mn-lt"/>
              </a:rPr>
              <a:t>and</a:t>
            </a:r>
            <a:r>
              <a:rPr lang="nl-NL" sz="1600" i="1" dirty="0">
                <a:latin typeface="+mn-lt"/>
              </a:rPr>
              <a:t> Maura </a:t>
            </a:r>
            <a:r>
              <a:rPr lang="nl-NL" sz="1600" i="1" dirty="0" err="1">
                <a:latin typeface="+mn-lt"/>
              </a:rPr>
              <a:t>Dantuma</a:t>
            </a:r>
            <a:endParaRPr lang="LID4096" sz="1600" i="1" dirty="0">
              <a:latin typeface="+mn-lt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7F7A34A-FE00-1506-BAC1-50EA84615AA0}"/>
              </a:ext>
            </a:extLst>
          </p:cNvPr>
          <p:cNvGrpSpPr/>
          <p:nvPr/>
        </p:nvGrpSpPr>
        <p:grpSpPr>
          <a:xfrm>
            <a:off x="395536" y="1628803"/>
            <a:ext cx="2592288" cy="4536501"/>
            <a:chOff x="395536" y="1628803"/>
            <a:chExt cx="2592288" cy="4536501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607138D-3FF7-0B7B-58B2-8A4C8D2DD8D9}"/>
                </a:ext>
              </a:extLst>
            </p:cNvPr>
            <p:cNvSpPr/>
            <p:nvPr/>
          </p:nvSpPr>
          <p:spPr>
            <a:xfrm>
              <a:off x="402269" y="1628803"/>
              <a:ext cx="2585555" cy="648069"/>
            </a:xfrm>
            <a:prstGeom prst="rect">
              <a:avLst/>
            </a:prstGeom>
            <a:solidFill>
              <a:srgbClr val="CCEC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864017">
                <a:defRPr/>
              </a:pPr>
              <a:endParaRPr lang="en-US" sz="1701" kern="0" dirty="0">
                <a:solidFill>
                  <a:prstClr val="white"/>
                </a:solidFill>
                <a:latin typeface="Arial" panose="020B0604020202020204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DD4E48F-DD9C-DFCD-04C5-B38E2A4076A6}"/>
                </a:ext>
              </a:extLst>
            </p:cNvPr>
            <p:cNvSpPr txBox="1"/>
            <p:nvPr/>
          </p:nvSpPr>
          <p:spPr>
            <a:xfrm>
              <a:off x="395536" y="1772816"/>
              <a:ext cx="2585554" cy="20586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defTabSz="864017">
                <a:lnSpc>
                  <a:spcPct val="150000"/>
                </a:lnSpc>
                <a:defRPr/>
              </a:pPr>
              <a:r>
                <a:rPr lang="en-US" sz="1200" b="1" kern="0" dirty="0">
                  <a:solidFill>
                    <a:prstClr val="black"/>
                  </a:solidFill>
                  <a:latin typeface="+mn-lt"/>
                </a:rPr>
                <a:t>X-ray mammography</a:t>
              </a:r>
            </a:p>
            <a:p>
              <a:pPr defTabSz="864017">
                <a:lnSpc>
                  <a:spcPct val="150000"/>
                </a:lnSpc>
                <a:defRPr/>
              </a:pPr>
              <a:endParaRPr lang="en-US" sz="1000" b="1" kern="0" dirty="0">
                <a:solidFill>
                  <a:prstClr val="black"/>
                </a:solidFill>
                <a:latin typeface="+mn-lt"/>
              </a:endParaRPr>
            </a:p>
            <a:p>
              <a:pPr marL="285750" indent="-285750" defTabSz="225004">
                <a:lnSpc>
                  <a:spcPct val="150000"/>
                </a:lnSpc>
                <a:spcBef>
                  <a:spcPct val="20000"/>
                </a:spcBef>
                <a:buFont typeface="Wingdings" panose="05000000000000000000" pitchFamily="2" charset="2"/>
                <a:buChar char="§"/>
                <a:defRPr/>
              </a:pPr>
              <a:r>
                <a:rPr lang="en-US" sz="1200" kern="0" dirty="0">
                  <a:solidFill>
                    <a:srgbClr val="000000"/>
                  </a:solidFill>
                </a:rPr>
                <a:t>p</a:t>
              </a:r>
              <a:r>
                <a:rPr lang="en-US" sz="1200" kern="0" dirty="0">
                  <a:solidFill>
                    <a:srgbClr val="000000"/>
                  </a:solidFill>
                  <a:latin typeface="+mn-lt"/>
                </a:rPr>
                <a:t>ainful compression</a:t>
              </a:r>
            </a:p>
            <a:p>
              <a:pPr marL="285750" indent="-285750" defTabSz="225004">
                <a:lnSpc>
                  <a:spcPct val="150000"/>
                </a:lnSpc>
                <a:spcBef>
                  <a:spcPct val="20000"/>
                </a:spcBef>
                <a:buFont typeface="Wingdings" panose="05000000000000000000" pitchFamily="2" charset="2"/>
                <a:buChar char="§"/>
                <a:defRPr/>
              </a:pPr>
              <a:r>
                <a:rPr lang="en-US" sz="1200" kern="0" dirty="0">
                  <a:solidFill>
                    <a:srgbClr val="000000"/>
                  </a:solidFill>
                </a:rPr>
                <a:t>i</a:t>
              </a:r>
              <a:r>
                <a:rPr lang="en-US" sz="1200" kern="0" dirty="0">
                  <a:solidFill>
                    <a:srgbClr val="000000"/>
                  </a:solidFill>
                  <a:latin typeface="+mn-lt"/>
                </a:rPr>
                <a:t>onizing radiation </a:t>
              </a:r>
              <a:br>
                <a:rPr lang="en-US" sz="1200" kern="0" dirty="0">
                  <a:solidFill>
                    <a:srgbClr val="000000"/>
                  </a:solidFill>
                  <a:latin typeface="+mn-lt"/>
                </a:rPr>
              </a:br>
              <a:r>
                <a:rPr lang="en-US" sz="1200" kern="0" dirty="0">
                  <a:solidFill>
                    <a:srgbClr val="000000"/>
                  </a:solidFill>
                  <a:latin typeface="+mn-lt"/>
                </a:rPr>
                <a:t>(tumor induction)</a:t>
              </a:r>
            </a:p>
            <a:p>
              <a:pPr marL="285750" indent="-285750" defTabSz="225004">
                <a:lnSpc>
                  <a:spcPct val="150000"/>
                </a:lnSpc>
                <a:spcBef>
                  <a:spcPct val="20000"/>
                </a:spcBef>
                <a:buFont typeface="Wingdings" panose="05000000000000000000" pitchFamily="2" charset="2"/>
                <a:buChar char="§"/>
                <a:defRPr/>
              </a:pPr>
              <a:r>
                <a:rPr lang="en-US" sz="1200" kern="0" dirty="0">
                  <a:solidFill>
                    <a:srgbClr val="000000"/>
                  </a:solidFill>
                </a:rPr>
                <a:t>g</a:t>
              </a:r>
              <a:r>
                <a:rPr lang="en-US" sz="1200" kern="0" dirty="0">
                  <a:solidFill>
                    <a:srgbClr val="000000"/>
                  </a:solidFill>
                  <a:latin typeface="+mn-lt"/>
                </a:rPr>
                <a:t>landular tissue is problematic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7930C31-0842-9557-AC47-9B09A334AD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9552" y="3823482"/>
              <a:ext cx="1051260" cy="226981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3A09EF2-2AF3-5634-B6E0-F869ECB377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712636" y="3823482"/>
              <a:ext cx="1059164" cy="2269814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15480B4-7CB7-DBEC-C9A0-37CF227E2FCF}"/>
                </a:ext>
              </a:extLst>
            </p:cNvPr>
            <p:cNvSpPr/>
            <p:nvPr/>
          </p:nvSpPr>
          <p:spPr>
            <a:xfrm>
              <a:off x="395536" y="1628824"/>
              <a:ext cx="2585554" cy="4536480"/>
            </a:xfrm>
            <a:prstGeom prst="rect">
              <a:avLst/>
            </a:prstGeom>
            <a:noFill/>
            <a:ln>
              <a:solidFill>
                <a:srgbClr val="00B0F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5" name="Title 1">
            <a:extLst>
              <a:ext uri="{FF2B5EF4-FFF2-40B4-BE49-F238E27FC236}">
                <a16:creationId xmlns:a16="http://schemas.microsoft.com/office/drawing/2014/main" id="{F2444955-B39A-03C5-0F15-B5F44A665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692696"/>
            <a:ext cx="8077200" cy="762000"/>
          </a:xfrm>
        </p:spPr>
        <p:txBody>
          <a:bodyPr/>
          <a:lstStyle/>
          <a:p>
            <a:r>
              <a:rPr lang="en-US" sz="2800" dirty="0"/>
              <a:t>Conventional Breast Imaging</a:t>
            </a:r>
            <a:endParaRPr lang="LID4096" sz="28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31CA410-2832-89B8-77A5-CF9D56D0D119}"/>
              </a:ext>
            </a:extLst>
          </p:cNvPr>
          <p:cNvSpPr txBox="1"/>
          <p:nvPr/>
        </p:nvSpPr>
        <p:spPr>
          <a:xfrm>
            <a:off x="402269" y="1636465"/>
            <a:ext cx="8274187" cy="2224583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rgbClr val="990033"/>
            </a:solidFill>
          </a:ln>
          <a:effectLst>
            <a:softEdge rad="12700"/>
          </a:effectLst>
        </p:spPr>
        <p:txBody>
          <a:bodyPr wrap="square" anchor="ctr" anchorCtr="1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A70500"/>
              </a:buClr>
              <a:buSzTx/>
              <a:buFont typeface="Wingdings" panose="05000000000000000000" pitchFamily="2" charset="2"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A70500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MS PGothic" panose="020B0600070205080204" pitchFamily="34" charset="-128"/>
                <a:cs typeface="+mn-cs"/>
              </a:rPr>
              <a:t>Urgent need for novel imaging techniques providing higher specificity, contrast and image resolution than X-ray mammography at lower costs than MRI.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A70500"/>
              </a:buClr>
              <a:buSzTx/>
              <a:buFont typeface="Wingdings" panose="05000000000000000000" pitchFamily="2" charset="2"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/>
              <a:ea typeface="MS PGothic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5772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14" grpId="0" animBg="1"/>
      <p:bldP spid="15" grpId="0" animBg="1"/>
      <p:bldP spid="26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F72F-A863-FABD-9362-E87F2238A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SOS phantom, gradient illustrations</a:t>
            </a:r>
            <a:endParaRPr lang="LID4096" sz="28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9A47F5A-8AFD-39CC-3CE0-CA130454A108}"/>
              </a:ext>
            </a:extLst>
          </p:cNvPr>
          <p:cNvGrpSpPr/>
          <p:nvPr/>
        </p:nvGrpSpPr>
        <p:grpSpPr>
          <a:xfrm>
            <a:off x="4646230" y="2131639"/>
            <a:ext cx="3954288" cy="3990317"/>
            <a:chOff x="257672" y="2132856"/>
            <a:chExt cx="3954288" cy="399031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E565E8E-AFC8-4AB6-6773-195610040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7754" y="2139752"/>
              <a:ext cx="1224533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811BCCA-0401-92A6-4922-4F1C1920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 rot="16200000">
              <a:off x="2231541" y="4120171"/>
              <a:ext cx="1224533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F0C53F9-674A-50E7-F54A-F4AE398E9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475656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9D8111-1DAE-AC49-C328-C4E789791B04}"/>
                </a:ext>
              </a:extLst>
            </p:cNvPr>
            <p:cNvSpPr txBox="1"/>
            <p:nvPr/>
          </p:nvSpPr>
          <p:spPr>
            <a:xfrm>
              <a:off x="25767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3C7050-2423-8C72-74A1-41A0C5A811CC}"/>
                </a:ext>
              </a:extLst>
            </p:cNvPr>
            <p:cNvSpPr txBox="1"/>
            <p:nvPr/>
          </p:nvSpPr>
          <p:spPr>
            <a:xfrm>
              <a:off x="3923928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B21BA2-F30C-2EE5-B0C2-CAD3BB374DAF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543482" y="2139753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507269" y="4120172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80ED47EE-49A0-A8DA-0A50-AF2CB5326AA6}"/>
              </a:ext>
            </a:extLst>
          </p:cNvPr>
          <p:cNvSpPr txBox="1"/>
          <p:nvPr/>
        </p:nvSpPr>
        <p:spPr>
          <a:xfrm>
            <a:off x="4644008" y="4967577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 grad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(512 avg)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648898-8FB5-BF0C-391B-1C994F6765CA}"/>
              </a:ext>
            </a:extLst>
          </p:cNvPr>
          <p:cNvSpPr txBox="1"/>
          <p:nvPr/>
        </p:nvSpPr>
        <p:spPr>
          <a:xfrm>
            <a:off x="4903306" y="6209964"/>
            <a:ext cx="3629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1mm grid, 2.5% of original signal 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30585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F72F-A863-FABD-9362-E87F2238A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SOS phantom, gradient illustrations</a:t>
            </a:r>
            <a:endParaRPr lang="LID4096" sz="28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543482" y="2139753"/>
              <a:ext cx="1224532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 rot="16200000">
              <a:off x="2507269" y="4120172"/>
              <a:ext cx="1224532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GT - SOS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80ED47EE-49A0-A8DA-0A50-AF2CB5326AA6}"/>
              </a:ext>
            </a:extLst>
          </p:cNvPr>
          <p:cNvSpPr txBox="1"/>
          <p:nvPr/>
        </p:nvSpPr>
        <p:spPr>
          <a:xfrm>
            <a:off x="4644008" y="4967577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 grad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(512 avg)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E013CF3-A0B2-196C-A014-BB1E6FAC264D}"/>
              </a:ext>
            </a:extLst>
          </p:cNvPr>
          <p:cNvGrpSpPr/>
          <p:nvPr/>
        </p:nvGrpSpPr>
        <p:grpSpPr>
          <a:xfrm>
            <a:off x="4646230" y="2131639"/>
            <a:ext cx="3954288" cy="3990317"/>
            <a:chOff x="257672" y="2132856"/>
            <a:chExt cx="3954288" cy="399031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4130B2F-31AD-B2EA-E505-8E3A8DF823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267754" y="2139752"/>
              <a:ext cx="1224533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1C97588-40A2-D0BB-3400-253B82F98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231541" y="4120171"/>
              <a:ext cx="1224533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4C71A8E-4FAB-6FB7-5237-14572430532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475656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3DDA56F-4552-1DC4-79D5-A81268E130B8}"/>
                </a:ext>
              </a:extLst>
            </p:cNvPr>
            <p:cNvSpPr txBox="1"/>
            <p:nvPr/>
          </p:nvSpPr>
          <p:spPr>
            <a:xfrm>
              <a:off x="25767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0C29F2A-FE65-939D-198D-74EC1536AFFF}"/>
                </a:ext>
              </a:extLst>
            </p:cNvPr>
            <p:cNvSpPr txBox="1"/>
            <p:nvPr/>
          </p:nvSpPr>
          <p:spPr>
            <a:xfrm>
              <a:off x="3923928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D46814B-F1AC-5433-2CA7-333F3827B1AD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7A4A0F24-5E1D-A26B-6A22-A1C7C0A5EF07}"/>
              </a:ext>
            </a:extLst>
          </p:cNvPr>
          <p:cNvSpPr txBox="1"/>
          <p:nvPr/>
        </p:nvSpPr>
        <p:spPr>
          <a:xfrm>
            <a:off x="4903306" y="6209964"/>
            <a:ext cx="3629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1mm grid, 2.5% of original signal 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96877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F72F-A863-FABD-9362-E87F2238A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SOS phantom, gradient illustrations</a:t>
            </a:r>
            <a:endParaRPr lang="LID4096" sz="28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9A47F5A-8AFD-39CC-3CE0-CA130454A108}"/>
              </a:ext>
            </a:extLst>
          </p:cNvPr>
          <p:cNvGrpSpPr/>
          <p:nvPr/>
        </p:nvGrpSpPr>
        <p:grpSpPr>
          <a:xfrm>
            <a:off x="4646230" y="2131639"/>
            <a:ext cx="3954288" cy="3990317"/>
            <a:chOff x="257672" y="2132856"/>
            <a:chExt cx="3954288" cy="399031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E565E8E-AFC8-4AB6-6773-195610040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7754" y="2139753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811BCCA-0401-92A6-4922-4F1C1920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 rot="16200000">
              <a:off x="2231541" y="4120172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F0C53F9-674A-50E7-F54A-F4AE398E9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475656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9D8111-1DAE-AC49-C328-C4E789791B04}"/>
                </a:ext>
              </a:extLst>
            </p:cNvPr>
            <p:cNvSpPr txBox="1"/>
            <p:nvPr/>
          </p:nvSpPr>
          <p:spPr>
            <a:xfrm>
              <a:off x="25767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3C7050-2423-8C72-74A1-41A0C5A811CC}"/>
                </a:ext>
              </a:extLst>
            </p:cNvPr>
            <p:cNvSpPr txBox="1"/>
            <p:nvPr/>
          </p:nvSpPr>
          <p:spPr>
            <a:xfrm>
              <a:off x="3923928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B21BA2-F30C-2EE5-B0C2-CAD3BB374DAF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543482" y="2139753"/>
              <a:ext cx="1224532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507269" y="4120172"/>
              <a:ext cx="1224532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80ED47EE-49A0-A8DA-0A50-AF2CB5326AA6}"/>
              </a:ext>
            </a:extLst>
          </p:cNvPr>
          <p:cNvSpPr txBox="1"/>
          <p:nvPr/>
        </p:nvSpPr>
        <p:spPr>
          <a:xfrm>
            <a:off x="4644008" y="4967577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 grad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(512 avg)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0A568D-03DA-4700-ADEC-F8BF328D28B6}"/>
              </a:ext>
            </a:extLst>
          </p:cNvPr>
          <p:cNvSpPr txBox="1"/>
          <p:nvPr/>
        </p:nvSpPr>
        <p:spPr>
          <a:xfrm>
            <a:off x="4903306" y="6209964"/>
            <a:ext cx="3629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1mm grid, 2.5% of original signal 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453925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F72F-A863-FABD-9362-E87F2238A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SOS phantom, gradient illustrations</a:t>
            </a:r>
            <a:endParaRPr lang="LID4096" sz="28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543482" y="2139754"/>
              <a:ext cx="1224532" cy="273629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 rot="16200000">
              <a:off x="2507269" y="4120173"/>
              <a:ext cx="1224532" cy="273629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GT - SOS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80ED47EE-49A0-A8DA-0A50-AF2CB5326AA6}"/>
              </a:ext>
            </a:extLst>
          </p:cNvPr>
          <p:cNvSpPr txBox="1"/>
          <p:nvPr/>
        </p:nvSpPr>
        <p:spPr>
          <a:xfrm>
            <a:off x="4644008" y="4967577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 grad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(512 avg)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957DF80-0B1F-7AF3-2250-9673950CC8F3}"/>
              </a:ext>
            </a:extLst>
          </p:cNvPr>
          <p:cNvGrpSpPr/>
          <p:nvPr/>
        </p:nvGrpSpPr>
        <p:grpSpPr>
          <a:xfrm>
            <a:off x="4646230" y="2131639"/>
            <a:ext cx="3954288" cy="3990317"/>
            <a:chOff x="257672" y="2132856"/>
            <a:chExt cx="3954288" cy="399031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6EC8429-3D0C-9A12-4CA9-6F21B727B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267754" y="2139753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3FE644B-12BF-4800-520C-4255492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231541" y="4120172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8825894C-F244-0459-D38F-0893203191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475656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33E639C-C7F9-1513-3443-11B9105311E4}"/>
                </a:ext>
              </a:extLst>
            </p:cNvPr>
            <p:cNvSpPr txBox="1"/>
            <p:nvPr/>
          </p:nvSpPr>
          <p:spPr>
            <a:xfrm>
              <a:off x="25767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A688DCB-3021-B192-E586-58367FE212E7}"/>
                </a:ext>
              </a:extLst>
            </p:cNvPr>
            <p:cNvSpPr txBox="1"/>
            <p:nvPr/>
          </p:nvSpPr>
          <p:spPr>
            <a:xfrm>
              <a:off x="3923928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E04157A-4FD8-5CF9-6CEA-6F5D3510D5D4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9E943AF-7401-35A8-8E93-33F3A3331A0A}"/>
              </a:ext>
            </a:extLst>
          </p:cNvPr>
          <p:cNvSpPr txBox="1"/>
          <p:nvPr/>
        </p:nvSpPr>
        <p:spPr>
          <a:xfrm>
            <a:off x="4903306" y="6209964"/>
            <a:ext cx="3629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1mm grid, 2.5% of original signal 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6756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F72F-A863-FABD-9362-E87F2238A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SOS phantom, gradient illustrations</a:t>
            </a:r>
            <a:endParaRPr lang="LID4096" sz="28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9A47F5A-8AFD-39CC-3CE0-CA130454A108}"/>
              </a:ext>
            </a:extLst>
          </p:cNvPr>
          <p:cNvGrpSpPr/>
          <p:nvPr/>
        </p:nvGrpSpPr>
        <p:grpSpPr>
          <a:xfrm>
            <a:off x="4646230" y="2131639"/>
            <a:ext cx="3954288" cy="3990317"/>
            <a:chOff x="257672" y="2132856"/>
            <a:chExt cx="3954288" cy="399031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E565E8E-AFC8-4AB6-6773-195610040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7754" y="2139753"/>
              <a:ext cx="1224532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811BCCA-0401-92A6-4922-4F1C1920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 rot="16200000">
              <a:off x="2231541" y="4120172"/>
              <a:ext cx="1224532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F0C53F9-674A-50E7-F54A-F4AE398E9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475656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9D8111-1DAE-AC49-C328-C4E789791B04}"/>
                </a:ext>
              </a:extLst>
            </p:cNvPr>
            <p:cNvSpPr txBox="1"/>
            <p:nvPr/>
          </p:nvSpPr>
          <p:spPr>
            <a:xfrm>
              <a:off x="25767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3C7050-2423-8C72-74A1-41A0C5A811CC}"/>
                </a:ext>
              </a:extLst>
            </p:cNvPr>
            <p:cNvSpPr txBox="1"/>
            <p:nvPr/>
          </p:nvSpPr>
          <p:spPr>
            <a:xfrm>
              <a:off x="3923928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B21BA2-F30C-2EE5-B0C2-CAD3BB374DAF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543482" y="2139754"/>
              <a:ext cx="1224532" cy="273629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507269" y="4120173"/>
              <a:ext cx="1224532" cy="273629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80ED47EE-49A0-A8DA-0A50-AF2CB5326AA6}"/>
              </a:ext>
            </a:extLst>
          </p:cNvPr>
          <p:cNvSpPr txBox="1"/>
          <p:nvPr/>
        </p:nvSpPr>
        <p:spPr>
          <a:xfrm>
            <a:off x="4644008" y="4967577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 grad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(512 avg)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0D5C4B-2280-ED7E-6767-D822F5619B0D}"/>
              </a:ext>
            </a:extLst>
          </p:cNvPr>
          <p:cNvSpPr txBox="1"/>
          <p:nvPr/>
        </p:nvSpPr>
        <p:spPr>
          <a:xfrm>
            <a:off x="4903306" y="6209964"/>
            <a:ext cx="3629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1mm grid, 2.5% of original signal 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815752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F72F-A863-FABD-9362-E87F2238A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SOS phantom, gradient illustrations</a:t>
            </a:r>
            <a:endParaRPr lang="LID4096" sz="28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2"/>
            <a:chOff x="523054" y="2132856"/>
            <a:chExt cx="3964634" cy="3967732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543482" y="2139754"/>
              <a:ext cx="1224531" cy="273629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 rot="16200000">
              <a:off x="2507269" y="4120173"/>
              <a:ext cx="1224531" cy="273629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GT - SOS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80ED47EE-49A0-A8DA-0A50-AF2CB5326AA6}"/>
              </a:ext>
            </a:extLst>
          </p:cNvPr>
          <p:cNvSpPr txBox="1"/>
          <p:nvPr/>
        </p:nvSpPr>
        <p:spPr>
          <a:xfrm>
            <a:off x="4644008" y="4967577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 grad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(512 avg)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ADDEBC0-B190-5CA1-6917-2213AA15EDFB}"/>
              </a:ext>
            </a:extLst>
          </p:cNvPr>
          <p:cNvGrpSpPr/>
          <p:nvPr/>
        </p:nvGrpSpPr>
        <p:grpSpPr>
          <a:xfrm>
            <a:off x="4646230" y="2131639"/>
            <a:ext cx="3954288" cy="3990317"/>
            <a:chOff x="257672" y="2132856"/>
            <a:chExt cx="3954288" cy="399031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BA429C0-4127-2955-2918-DC78D06230B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267754" y="2139753"/>
              <a:ext cx="1224532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D00FFAB-BE23-8999-A11B-96C5B5D59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231541" y="4120172"/>
              <a:ext cx="1224532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33CE67E-D8C1-A7F5-9234-D7E0F673E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475656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AC89B39-5CB2-D049-2F0F-C271E10972AF}"/>
                </a:ext>
              </a:extLst>
            </p:cNvPr>
            <p:cNvSpPr txBox="1"/>
            <p:nvPr/>
          </p:nvSpPr>
          <p:spPr>
            <a:xfrm>
              <a:off x="25767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E6FD40C-5714-020F-EA6E-C269F694F0F8}"/>
                </a:ext>
              </a:extLst>
            </p:cNvPr>
            <p:cNvSpPr txBox="1"/>
            <p:nvPr/>
          </p:nvSpPr>
          <p:spPr>
            <a:xfrm>
              <a:off x="3923928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5E2CB41-2FF0-671F-F20B-D6F76273D180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9868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CE8DEFE2-E63A-4185-BA4E-44C56E7CE6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9636" y="2346869"/>
            <a:ext cx="3012555" cy="3012555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BC80930D-2271-4783-846F-FA57545328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7477" y="2204864"/>
            <a:ext cx="3647140" cy="3873904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25630735-7BE3-4F61-ADD4-1E893D39983C}"/>
              </a:ext>
            </a:extLst>
          </p:cNvPr>
          <p:cNvGrpSpPr/>
          <p:nvPr/>
        </p:nvGrpSpPr>
        <p:grpSpPr>
          <a:xfrm>
            <a:off x="2207563" y="3618937"/>
            <a:ext cx="719309" cy="719309"/>
            <a:chOff x="6012280" y="2982119"/>
            <a:chExt cx="1028700" cy="1028700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3F7C4E5-3845-48D0-A316-42BE2272E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012280" y="2982119"/>
              <a:ext cx="1028700" cy="1028700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8457E274-9CD1-40DB-84FC-15EC71F349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6288505" y="3231817"/>
              <a:ext cx="495300" cy="550334"/>
            </a:xfrm>
            <a:prstGeom prst="rect">
              <a:avLst/>
            </a:prstGeom>
          </p:spPr>
        </p:pic>
      </p:grpSp>
      <p:pic>
        <p:nvPicPr>
          <p:cNvPr id="22" name="Graphic 21">
            <a:extLst>
              <a:ext uri="{FF2B5EF4-FFF2-40B4-BE49-F238E27FC236}">
                <a16:creationId xmlns:a16="http://schemas.microsoft.com/office/drawing/2014/main" id="{19B546EC-6E26-46B0-8DB3-69EA2F3D3D1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145513" y="3567799"/>
            <a:ext cx="830700" cy="811822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0C2C2BF2-4130-489A-A627-B5EADA6956B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905233" y="3336815"/>
            <a:ext cx="1296393" cy="1277328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DE2243BD-439C-439D-A3CC-1BF533A7624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482275" y="2928213"/>
            <a:ext cx="2169885" cy="21304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7A11CD26-6D94-4D29-AC8A-64B003371CF3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686231" y="3128489"/>
            <a:ext cx="1734398" cy="1714908"/>
          </a:xfrm>
          <a:prstGeom prst="rect">
            <a:avLst/>
          </a:prstGeom>
        </p:spPr>
      </p:pic>
      <p:pic>
        <p:nvPicPr>
          <p:cNvPr id="35" name="Graphic 34">
            <a:extLst>
              <a:ext uri="{FF2B5EF4-FFF2-40B4-BE49-F238E27FC236}">
                <a16:creationId xmlns:a16="http://schemas.microsoft.com/office/drawing/2014/main" id="{C01992BF-3932-43C3-86A9-F8DC5A8EE259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405176" y="4776400"/>
            <a:ext cx="614401" cy="813666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E0515E3E-BE0D-445A-9702-5747D9D8ACCA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3471749" y="4670372"/>
            <a:ext cx="582180" cy="908767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3BDC2B90-7C4A-45B3-B325-70F24FBFB42A}"/>
              </a:ext>
            </a:extLst>
          </p:cNvPr>
          <p:cNvPicPr>
            <a:picLocks noChangeAspect="1"/>
          </p:cNvPicPr>
          <p:nvPr/>
        </p:nvPicPr>
        <p:blipFill rotWithShape="1">
          <a:blip r:embed="rId24">
            <a:extLst>
              <a:ext uri="{BEBA8EAE-BF5A-486C-A8C5-ECC9F3942E4B}">
                <a14:imgProps xmlns:a14="http://schemas.microsoft.com/office/drawing/2010/main">
                  <a14:imgLayer r:embed="rId25">
                    <a14:imgEffect>
                      <a14:backgroundRemoval t="5981" b="96662" l="3261" r="92236">
                        <a14:foregroundMark x1="18789" y1="5981" x2="18789" y2="5981"/>
                        <a14:foregroundMark x1="31366" y1="8623" x2="31366" y2="8623"/>
                        <a14:foregroundMark x1="3416" y1="24200" x2="3416" y2="24200"/>
                        <a14:foregroundMark x1="18789" y1="96801" x2="18789" y2="96801"/>
                        <a14:foregroundMark x1="92236" y1="88178" x2="92236" y2="88178"/>
                      </a14:backgroundRemoval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b="29241"/>
          <a:stretch/>
        </p:blipFill>
        <p:spPr>
          <a:xfrm rot="9984622">
            <a:off x="1875463" y="3553157"/>
            <a:ext cx="904343" cy="71443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F71E4AB-B68E-4F61-BA53-3C7D9BBAE83E}"/>
              </a:ext>
            </a:extLst>
          </p:cNvPr>
          <p:cNvSpPr/>
          <p:nvPr/>
        </p:nvSpPr>
        <p:spPr>
          <a:xfrm>
            <a:off x="564" y="854472"/>
            <a:ext cx="488105" cy="15979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05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BAB999-2CFE-03E3-C99F-0538D92D7000}"/>
              </a:ext>
            </a:extLst>
          </p:cNvPr>
          <p:cNvSpPr txBox="1"/>
          <p:nvPr/>
        </p:nvSpPr>
        <p:spPr>
          <a:xfrm>
            <a:off x="3491880" y="6416646"/>
            <a:ext cx="554461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>
                <a:latin typeface="+mn-lt"/>
              </a:rPr>
              <a:t>a</a:t>
            </a:r>
            <a:r>
              <a:rPr lang="en-US" sz="1600" b="0" i="1" dirty="0">
                <a:effectLst/>
                <a:latin typeface="+mn-lt"/>
              </a:rPr>
              <a:t>dapted from</a:t>
            </a:r>
            <a:r>
              <a:rPr lang="nl-NL" sz="1600" i="1" dirty="0">
                <a:latin typeface="+mn-lt"/>
              </a:rPr>
              <a:t> Rianne Bulthuis </a:t>
            </a:r>
            <a:r>
              <a:rPr lang="nl-NL" sz="1600" i="1" dirty="0" err="1">
                <a:latin typeface="+mn-lt"/>
              </a:rPr>
              <a:t>and</a:t>
            </a:r>
            <a:r>
              <a:rPr lang="nl-NL" sz="1600" i="1" dirty="0">
                <a:latin typeface="+mn-lt"/>
              </a:rPr>
              <a:t> Maura </a:t>
            </a:r>
            <a:r>
              <a:rPr lang="nl-NL" sz="1600" i="1" dirty="0" err="1">
                <a:latin typeface="+mn-lt"/>
              </a:rPr>
              <a:t>Dantuma</a:t>
            </a:r>
            <a:endParaRPr lang="LID4096" sz="1600" i="1" dirty="0">
              <a:latin typeface="+mn-lt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4A944FA-7C8D-EF22-E4AD-D26AC24D5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3425" y="2204864"/>
            <a:ext cx="4347047" cy="4104456"/>
          </a:xfrm>
        </p:spPr>
        <p:txBody>
          <a:bodyPr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/>
              <a:t>Hybrid imaging: </a:t>
            </a:r>
            <a:br>
              <a:rPr lang="en-US" sz="1800" b="0" dirty="0"/>
            </a:br>
            <a:r>
              <a:rPr lang="en-US" sz="1800" i="1" dirty="0"/>
              <a:t>light in, sound out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/>
              <a:t>non-ionizing, near-infrared radiation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/>
              <a:t>quantitative images of optical properties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/>
              <a:t>novel diagnostic information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1282B85-3AD8-EDC5-982D-018E7A6F9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08720"/>
            <a:ext cx="8077200" cy="762000"/>
          </a:xfrm>
        </p:spPr>
        <p:txBody>
          <a:bodyPr/>
          <a:lstStyle/>
          <a:p>
            <a:r>
              <a:rPr lang="en-US" sz="2800" dirty="0"/>
              <a:t>Photoacoustic Tomography (PAT)</a:t>
            </a:r>
            <a:endParaRPr lang="LID4096" sz="28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01153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30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150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500"/>
                            </p:stCondLst>
                            <p:childTnLst>
                              <p:par>
                                <p:cTn id="24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E6EF039-03F9-FAA7-12A0-D42DC108A5D1}"/>
              </a:ext>
            </a:extLst>
          </p:cNvPr>
          <p:cNvGrpSpPr/>
          <p:nvPr/>
        </p:nvGrpSpPr>
        <p:grpSpPr>
          <a:xfrm>
            <a:off x="1511660" y="1383092"/>
            <a:ext cx="5904656" cy="3846108"/>
            <a:chOff x="1331640" y="980802"/>
            <a:chExt cx="7406653" cy="482446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A5BCB03-30CE-8551-6327-296FA395B1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31640" y="980802"/>
              <a:ext cx="6726918" cy="4824462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C767528-2534-B5BD-2582-74BDE08C95E5}"/>
                </a:ext>
              </a:extLst>
            </p:cNvPr>
            <p:cNvSpPr txBox="1"/>
            <p:nvPr/>
          </p:nvSpPr>
          <p:spPr>
            <a:xfrm>
              <a:off x="6243804" y="2824536"/>
              <a:ext cx="2494489" cy="203263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GB" sz="1800" dirty="0">
                  <a:solidFill>
                    <a:srgbClr val="FF0000"/>
                  </a:solidFill>
                  <a:uFill>
                    <a:solidFill>
                      <a:srgbClr val="FF0000"/>
                    </a:solidFill>
                  </a:uFill>
                  <a:cs typeface="Times New Roman" panose="02020603050405020304" pitchFamily="18" charset="0"/>
                </a:rPr>
                <a:t>Oxyhemoglobin</a:t>
              </a:r>
            </a:p>
            <a:p>
              <a:r>
                <a:rPr lang="en-GB" sz="1800" dirty="0">
                  <a:solidFill>
                    <a:srgbClr val="0000FF"/>
                  </a:solidFill>
                  <a:uFill>
                    <a:solidFill>
                      <a:srgbClr val="0000FF"/>
                    </a:solidFill>
                  </a:uFill>
                  <a:cs typeface="Times New Roman" panose="02020603050405020304" pitchFamily="18" charset="0"/>
                </a:rPr>
                <a:t>Deoxyhemoglobin</a:t>
              </a:r>
            </a:p>
            <a:p>
              <a:r>
                <a:rPr lang="en-GB" sz="1800" dirty="0">
                  <a:solidFill>
                    <a:srgbClr val="FFC000"/>
                  </a:solidFill>
                  <a:uFill>
                    <a:solidFill>
                      <a:srgbClr val="FFC000"/>
                    </a:solidFill>
                  </a:uFill>
                  <a:cs typeface="Times New Roman" panose="02020603050405020304" pitchFamily="18" charset="0"/>
                </a:rPr>
                <a:t>Elastin</a:t>
              </a:r>
            </a:p>
            <a:p>
              <a:r>
                <a:rPr lang="en-GB" sz="1800" dirty="0">
                  <a:solidFill>
                    <a:srgbClr val="00B050"/>
                  </a:solidFill>
                  <a:uFill>
                    <a:solidFill>
                      <a:srgbClr val="92D050"/>
                    </a:solidFill>
                  </a:uFill>
                  <a:cs typeface="Times New Roman" panose="02020603050405020304" pitchFamily="18" charset="0"/>
                </a:rPr>
                <a:t>Collagen</a:t>
              </a:r>
            </a:p>
            <a:p>
              <a:r>
                <a:rPr lang="en-GB" sz="1800" dirty="0">
                  <a:solidFill>
                    <a:srgbClr val="FF00FF"/>
                  </a:solidFill>
                  <a:uFill>
                    <a:solidFill>
                      <a:srgbClr val="EC34F0"/>
                    </a:solidFill>
                  </a:uFill>
                  <a:cs typeface="Times New Roman" panose="02020603050405020304" pitchFamily="18" charset="0"/>
                </a:rPr>
                <a:t>Lipid (a)</a:t>
              </a:r>
              <a:r>
                <a:rPr lang="en-GB" sz="1800" dirty="0">
                  <a:solidFill>
                    <a:schemeClr val="accent2">
                      <a:lumMod val="75000"/>
                    </a:schemeClr>
                  </a:solidFill>
                  <a:uFill>
                    <a:solidFill>
                      <a:srgbClr val="EC34F0"/>
                    </a:solidFill>
                  </a:uFill>
                  <a:cs typeface="Times New Roman" panose="02020603050405020304" pitchFamily="18" charset="0"/>
                </a:rPr>
                <a:t> (b)</a:t>
              </a:r>
            </a:p>
            <a:p>
              <a:r>
                <a:rPr lang="en-GB" sz="1800" dirty="0">
                  <a:cs typeface="Times New Roman" panose="02020603050405020304" pitchFamily="18" charset="0"/>
                </a:rPr>
                <a:t>Water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93C9353-FE0D-0544-F587-F33BE006E25A}"/>
              </a:ext>
            </a:extLst>
          </p:cNvPr>
          <p:cNvSpPr/>
          <p:nvPr/>
        </p:nvSpPr>
        <p:spPr>
          <a:xfrm>
            <a:off x="1187624" y="4941168"/>
            <a:ext cx="244827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altLang="en-US" sz="1400" b="1" dirty="0">
                <a:latin typeface="+mn-lt"/>
                <a:cs typeface="Times New Roman" panose="02020603050405020304" pitchFamily="18" charset="0"/>
              </a:rPr>
              <a:t>(from Beard, 2011)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9B426F7-3284-8572-C47F-579E34395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5571344"/>
            <a:ext cx="8496944" cy="1170024"/>
          </a:xfrm>
        </p:spPr>
        <p:txBody>
          <a:bodyPr/>
          <a:lstStyle/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700" b="0" dirty="0"/>
              <a:t>different wavelengths allow </a:t>
            </a:r>
            <a:r>
              <a:rPr lang="en-US" sz="1700" dirty="0"/>
              <a:t>quantitative spectroscopic examinations</a:t>
            </a:r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700" b="0" dirty="0"/>
              <a:t>gap between oxygenated and deoxygenated blood</a:t>
            </a:r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700" b="0" dirty="0"/>
              <a:t>use of contrast agents for </a:t>
            </a:r>
            <a:r>
              <a:rPr lang="en-US" sz="1700" dirty="0"/>
              <a:t>molecular imaging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564FEAC9-CD7C-1D2A-ADEA-9147BAB9C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592" y="650776"/>
            <a:ext cx="8077200" cy="762000"/>
          </a:xfrm>
        </p:spPr>
        <p:txBody>
          <a:bodyPr/>
          <a:lstStyle/>
          <a:p>
            <a:r>
              <a:rPr lang="en-US" sz="2000" dirty="0"/>
              <a:t>Photoacoustic Imaging: Spectral Properties</a:t>
            </a:r>
            <a:endParaRPr lang="LID4096" sz="2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A8DC1E9-EA1C-F369-5A23-940157205432}"/>
              </a:ext>
            </a:extLst>
          </p:cNvPr>
          <p:cNvSpPr txBox="1"/>
          <p:nvPr/>
        </p:nvSpPr>
        <p:spPr>
          <a:xfrm>
            <a:off x="3419872" y="1412776"/>
            <a:ext cx="576064" cy="3168352"/>
          </a:xfrm>
          <a:prstGeom prst="rect">
            <a:avLst/>
          </a:prstGeom>
          <a:noFill/>
          <a:ln w="19050">
            <a:solidFill>
              <a:srgbClr val="FFC000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989963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CE8DEFE2-E63A-4185-BA4E-44C56E7CE6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9636" y="2346869"/>
            <a:ext cx="3012555" cy="3012555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19B546EC-6E26-46B0-8DB3-69EA2F3D3D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151312" y="3567799"/>
            <a:ext cx="830700" cy="811822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0C2C2BF2-4130-489A-A627-B5EADA6956B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914757" y="3337887"/>
            <a:ext cx="1296393" cy="1277328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DE2243BD-439C-439D-A3CC-1BF533A7624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475656" y="2908493"/>
            <a:ext cx="2169885" cy="21304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7A11CD26-6D94-4D29-AC8A-64B003371CF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693400" y="3116256"/>
            <a:ext cx="1734398" cy="1714908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3BDC2B90-7C4A-45B3-B325-70F24FBFB42A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5981" b="96662" l="3261" r="92236">
                        <a14:foregroundMark x1="18789" y1="5981" x2="18789" y2="5981"/>
                        <a14:foregroundMark x1="31366" y1="8623" x2="31366" y2="8623"/>
                        <a14:foregroundMark x1="3416" y1="24200" x2="3416" y2="24200"/>
                        <a14:foregroundMark x1="18789" y1="96801" x2="18789" y2="96801"/>
                        <a14:foregroundMark x1="92236" y1="88178" x2="92236" y2="88178"/>
                      </a14:backgroundRemoval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b="29241"/>
          <a:stretch/>
        </p:blipFill>
        <p:spPr>
          <a:xfrm rot="9984622">
            <a:off x="1875463" y="3553157"/>
            <a:ext cx="904343" cy="7144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1BAB999-2CFE-03E3-C99F-0538D92D7000}"/>
              </a:ext>
            </a:extLst>
          </p:cNvPr>
          <p:cNvSpPr txBox="1"/>
          <p:nvPr/>
        </p:nvSpPr>
        <p:spPr>
          <a:xfrm>
            <a:off x="3491880" y="6416646"/>
            <a:ext cx="554461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>
                <a:latin typeface="+mn-lt"/>
              </a:rPr>
              <a:t>a</a:t>
            </a:r>
            <a:r>
              <a:rPr lang="en-US" sz="1600" b="0" i="1" dirty="0">
                <a:effectLst/>
                <a:latin typeface="+mn-lt"/>
              </a:rPr>
              <a:t>dapted from</a:t>
            </a:r>
            <a:r>
              <a:rPr lang="nl-NL" sz="1600" i="1" dirty="0">
                <a:latin typeface="+mn-lt"/>
              </a:rPr>
              <a:t> Rianne Bulthuis </a:t>
            </a:r>
            <a:r>
              <a:rPr lang="nl-NL" sz="1600" i="1" dirty="0" err="1">
                <a:latin typeface="+mn-lt"/>
              </a:rPr>
              <a:t>and</a:t>
            </a:r>
            <a:r>
              <a:rPr lang="nl-NL" sz="1600" i="1" dirty="0">
                <a:latin typeface="+mn-lt"/>
              </a:rPr>
              <a:t> Maura </a:t>
            </a:r>
            <a:r>
              <a:rPr lang="nl-NL" sz="1600" i="1" dirty="0" err="1">
                <a:latin typeface="+mn-lt"/>
              </a:rPr>
              <a:t>Dantuma</a:t>
            </a:r>
            <a:endParaRPr lang="LID4096" sz="1600" i="1" dirty="0">
              <a:latin typeface="+mn-lt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1282B85-3AD8-EDC5-982D-018E7A6F9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08720"/>
            <a:ext cx="8077200" cy="762000"/>
          </a:xfrm>
        </p:spPr>
        <p:txBody>
          <a:bodyPr/>
          <a:lstStyle/>
          <a:p>
            <a:r>
              <a:rPr lang="en-US" sz="2800" dirty="0"/>
              <a:t>Ultrasound Tomography (UST)</a:t>
            </a:r>
            <a:endParaRPr lang="LID4096" sz="2800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BC3C799-4A7F-F7E1-2BB9-7A008A0633EB}"/>
              </a:ext>
            </a:extLst>
          </p:cNvPr>
          <p:cNvSpPr/>
          <p:nvPr/>
        </p:nvSpPr>
        <p:spPr>
          <a:xfrm>
            <a:off x="1138559" y="4800801"/>
            <a:ext cx="133449" cy="133449"/>
          </a:xfrm>
          <a:custGeom>
            <a:avLst/>
            <a:gdLst>
              <a:gd name="connsiteX0" fmla="*/ -782 w 133449"/>
              <a:gd name="connsiteY0" fmla="*/ -188 h 133449"/>
              <a:gd name="connsiteX1" fmla="*/ 132667 w 133449"/>
              <a:gd name="connsiteY1" fmla="*/ 133262 h 133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3449" h="133449">
                <a:moveTo>
                  <a:pt x="-782" y="-188"/>
                </a:moveTo>
                <a:cubicBezTo>
                  <a:pt x="72913" y="-188"/>
                  <a:pt x="132667" y="59566"/>
                  <a:pt x="132667" y="133262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47C4E12F-D4C0-36F1-5AAD-494F007CF8A7}"/>
              </a:ext>
            </a:extLst>
          </p:cNvPr>
          <p:cNvSpPr/>
          <p:nvPr/>
        </p:nvSpPr>
        <p:spPr>
          <a:xfrm>
            <a:off x="1138559" y="4634921"/>
            <a:ext cx="306599" cy="306598"/>
          </a:xfrm>
          <a:custGeom>
            <a:avLst/>
            <a:gdLst>
              <a:gd name="connsiteX0" fmla="*/ -782 w 306599"/>
              <a:gd name="connsiteY0" fmla="*/ -188 h 306598"/>
              <a:gd name="connsiteX1" fmla="*/ 305817 w 306599"/>
              <a:gd name="connsiteY1" fmla="*/ 306038 h 306598"/>
              <a:gd name="connsiteX2" fmla="*/ 305817 w 306599"/>
              <a:gd name="connsiteY2" fmla="*/ 306411 h 306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6599" h="306598">
                <a:moveTo>
                  <a:pt x="-782" y="-188"/>
                </a:moveTo>
                <a:cubicBezTo>
                  <a:pt x="168453" y="-300"/>
                  <a:pt x="305705" y="136803"/>
                  <a:pt x="305817" y="306038"/>
                </a:cubicBezTo>
                <a:cubicBezTo>
                  <a:pt x="305817" y="306169"/>
                  <a:pt x="305817" y="306280"/>
                  <a:pt x="305817" y="306411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701804B4-1641-A801-96FE-D86311328A7F}"/>
              </a:ext>
            </a:extLst>
          </p:cNvPr>
          <p:cNvSpPr/>
          <p:nvPr/>
        </p:nvSpPr>
        <p:spPr>
          <a:xfrm>
            <a:off x="1138559" y="4468854"/>
            <a:ext cx="472665" cy="472665"/>
          </a:xfrm>
          <a:custGeom>
            <a:avLst/>
            <a:gdLst>
              <a:gd name="connsiteX0" fmla="*/ -782 w 472665"/>
              <a:gd name="connsiteY0" fmla="*/ -188 h 472665"/>
              <a:gd name="connsiteX1" fmla="*/ 471883 w 472665"/>
              <a:gd name="connsiteY1" fmla="*/ 472477 h 472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72665" h="472665">
                <a:moveTo>
                  <a:pt x="-782" y="-188"/>
                </a:moveTo>
                <a:cubicBezTo>
                  <a:pt x="260228" y="-76"/>
                  <a:pt x="471772" y="211468"/>
                  <a:pt x="471883" y="472477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208FFF4D-0688-8B3D-A40B-873155B894C1}"/>
              </a:ext>
            </a:extLst>
          </p:cNvPr>
          <p:cNvSpPr/>
          <p:nvPr/>
        </p:nvSpPr>
        <p:spPr>
          <a:xfrm>
            <a:off x="1147878" y="4287877"/>
            <a:ext cx="646188" cy="646373"/>
          </a:xfrm>
          <a:custGeom>
            <a:avLst/>
            <a:gdLst>
              <a:gd name="connsiteX0" fmla="*/ -782 w 646188"/>
              <a:gd name="connsiteY0" fmla="*/ -187 h 646373"/>
              <a:gd name="connsiteX1" fmla="*/ 290534 w 646188"/>
              <a:gd name="connsiteY1" fmla="*/ 69147 h 646373"/>
              <a:gd name="connsiteX2" fmla="*/ 428829 w 646188"/>
              <a:gd name="connsiteY2" fmla="*/ 192904 h 646373"/>
              <a:gd name="connsiteX3" fmla="*/ 594337 w 646188"/>
              <a:gd name="connsiteY3" fmla="*/ 394011 h 646373"/>
              <a:gd name="connsiteX4" fmla="*/ 645405 w 646188"/>
              <a:gd name="connsiteY4" fmla="*/ 646186 h 646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6188" h="646373">
                <a:moveTo>
                  <a:pt x="-782" y="-187"/>
                </a:moveTo>
                <a:cubicBezTo>
                  <a:pt x="100423" y="-318"/>
                  <a:pt x="200231" y="23427"/>
                  <a:pt x="290534" y="69147"/>
                </a:cubicBezTo>
                <a:cubicBezTo>
                  <a:pt x="343094" y="95799"/>
                  <a:pt x="385588" y="153391"/>
                  <a:pt x="428829" y="192904"/>
                </a:cubicBezTo>
                <a:cubicBezTo>
                  <a:pt x="497046" y="255156"/>
                  <a:pt x="557805" y="307716"/>
                  <a:pt x="594337" y="394011"/>
                </a:cubicBezTo>
                <a:cubicBezTo>
                  <a:pt x="628203" y="473763"/>
                  <a:pt x="645574" y="559537"/>
                  <a:pt x="645405" y="646186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A5503860-CBC2-C148-EA41-05BFE8058B4F}"/>
              </a:ext>
            </a:extLst>
          </p:cNvPr>
          <p:cNvSpPr/>
          <p:nvPr/>
        </p:nvSpPr>
        <p:spPr>
          <a:xfrm>
            <a:off x="1147878" y="4091890"/>
            <a:ext cx="850090" cy="850002"/>
          </a:xfrm>
          <a:custGeom>
            <a:avLst/>
            <a:gdLst>
              <a:gd name="connsiteX0" fmla="*/ -782 w 850090"/>
              <a:gd name="connsiteY0" fmla="*/ -89 h 850002"/>
              <a:gd name="connsiteX1" fmla="*/ 224368 w 850090"/>
              <a:gd name="connsiteY1" fmla="*/ 22091 h 850002"/>
              <a:gd name="connsiteX2" fmla="*/ 356513 w 850090"/>
              <a:gd name="connsiteY2" fmla="*/ 108759 h 850002"/>
              <a:gd name="connsiteX3" fmla="*/ 527985 w 850090"/>
              <a:gd name="connsiteY3" fmla="*/ 265693 h 850002"/>
              <a:gd name="connsiteX4" fmla="*/ 760589 w 850090"/>
              <a:gd name="connsiteY4" fmla="*/ 507989 h 850002"/>
              <a:gd name="connsiteX5" fmla="*/ 816504 w 850090"/>
              <a:gd name="connsiteY5" fmla="*/ 615718 h 850002"/>
              <a:gd name="connsiteX6" fmla="*/ 849307 w 850090"/>
              <a:gd name="connsiteY6" fmla="*/ 849814 h 850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50090" h="850002">
                <a:moveTo>
                  <a:pt x="-782" y="-89"/>
                </a:moveTo>
                <a:cubicBezTo>
                  <a:pt x="74871" y="-1151"/>
                  <a:pt x="150393" y="6305"/>
                  <a:pt x="224368" y="22091"/>
                </a:cubicBezTo>
                <a:cubicBezTo>
                  <a:pt x="276928" y="34020"/>
                  <a:pt x="305257" y="89375"/>
                  <a:pt x="356513" y="108759"/>
                </a:cubicBezTo>
                <a:cubicBezTo>
                  <a:pt x="452127" y="144731"/>
                  <a:pt x="471138" y="213878"/>
                  <a:pt x="527985" y="265693"/>
                </a:cubicBezTo>
                <a:cubicBezTo>
                  <a:pt x="597878" y="329435"/>
                  <a:pt x="738969" y="433436"/>
                  <a:pt x="760589" y="507989"/>
                </a:cubicBezTo>
                <a:cubicBezTo>
                  <a:pt x="770282" y="540793"/>
                  <a:pt x="806440" y="582542"/>
                  <a:pt x="816504" y="615718"/>
                </a:cubicBezTo>
                <a:cubicBezTo>
                  <a:pt x="838367" y="691818"/>
                  <a:pt x="849420" y="770621"/>
                  <a:pt x="849307" y="849814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E0F0DD94-A1C1-F766-1D47-C650B5B444A9}"/>
              </a:ext>
            </a:extLst>
          </p:cNvPr>
          <p:cNvSpPr/>
          <p:nvPr/>
        </p:nvSpPr>
        <p:spPr>
          <a:xfrm>
            <a:off x="1148996" y="3869342"/>
            <a:ext cx="1064616" cy="1064908"/>
          </a:xfrm>
          <a:custGeom>
            <a:avLst/>
            <a:gdLst>
              <a:gd name="connsiteX0" fmla="*/ -782 w 1064616"/>
              <a:gd name="connsiteY0" fmla="*/ -80 h 1064908"/>
              <a:gd name="connsiteX1" fmla="*/ 281401 w 1064616"/>
              <a:gd name="connsiteY1" fmla="*/ 27691 h 1064908"/>
              <a:gd name="connsiteX2" fmla="*/ 443926 w 1064616"/>
              <a:gd name="connsiteY2" fmla="*/ 108208 h 1064908"/>
              <a:gd name="connsiteX3" fmla="*/ 661807 w 1064616"/>
              <a:gd name="connsiteY3" fmla="*/ 332984 h 1064908"/>
              <a:gd name="connsiteX4" fmla="*/ 920133 w 1064616"/>
              <a:gd name="connsiteY4" fmla="*/ 647225 h 1064908"/>
              <a:gd name="connsiteX5" fmla="*/ 1023016 w 1064616"/>
              <a:gd name="connsiteY5" fmla="*/ 771356 h 1064908"/>
              <a:gd name="connsiteX6" fmla="*/ 1063834 w 1064616"/>
              <a:gd name="connsiteY6" fmla="*/ 1064721 h 1064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4616" h="1064908">
                <a:moveTo>
                  <a:pt x="-782" y="-80"/>
                </a:moveTo>
                <a:cubicBezTo>
                  <a:pt x="94012" y="-1310"/>
                  <a:pt x="188657" y="8009"/>
                  <a:pt x="281401" y="27691"/>
                </a:cubicBezTo>
                <a:cubicBezTo>
                  <a:pt x="347193" y="42788"/>
                  <a:pt x="379624" y="83606"/>
                  <a:pt x="443926" y="108208"/>
                </a:cubicBezTo>
                <a:cubicBezTo>
                  <a:pt x="563770" y="153312"/>
                  <a:pt x="574394" y="294590"/>
                  <a:pt x="661807" y="332984"/>
                </a:cubicBezTo>
                <a:cubicBezTo>
                  <a:pt x="772146" y="382376"/>
                  <a:pt x="892921" y="553847"/>
                  <a:pt x="920133" y="647225"/>
                </a:cubicBezTo>
                <a:cubicBezTo>
                  <a:pt x="932061" y="688415"/>
                  <a:pt x="1011087" y="729606"/>
                  <a:pt x="1023016" y="771356"/>
                </a:cubicBezTo>
                <a:cubicBezTo>
                  <a:pt x="1050209" y="866764"/>
                  <a:pt x="1063945" y="965510"/>
                  <a:pt x="1063834" y="1064721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7A19778F-A556-C52F-F5DA-8CA2D5E5DCE3}"/>
              </a:ext>
            </a:extLst>
          </p:cNvPr>
          <p:cNvSpPr/>
          <p:nvPr/>
        </p:nvSpPr>
        <p:spPr>
          <a:xfrm>
            <a:off x="1148996" y="3642107"/>
            <a:ext cx="1292002" cy="1292889"/>
          </a:xfrm>
          <a:custGeom>
            <a:avLst/>
            <a:gdLst>
              <a:gd name="connsiteX0" fmla="*/ -782 w 1292002"/>
              <a:gd name="connsiteY0" fmla="*/ -45 h 1292889"/>
              <a:gd name="connsiteX1" fmla="*/ 341602 w 1292002"/>
              <a:gd name="connsiteY1" fmla="*/ 33690 h 1292889"/>
              <a:gd name="connsiteX2" fmla="*/ 580918 w 1292002"/>
              <a:gd name="connsiteY2" fmla="*/ 126881 h 1292889"/>
              <a:gd name="connsiteX3" fmla="*/ 803272 w 1292002"/>
              <a:gd name="connsiteY3" fmla="*/ 404777 h 1292889"/>
              <a:gd name="connsiteX4" fmla="*/ 1172682 w 1292002"/>
              <a:gd name="connsiteY4" fmla="*/ 760394 h 1292889"/>
              <a:gd name="connsiteX5" fmla="*/ 1241457 w 1292002"/>
              <a:gd name="connsiteY5" fmla="*/ 936711 h 1292889"/>
              <a:gd name="connsiteX6" fmla="*/ 1291220 w 1292002"/>
              <a:gd name="connsiteY6" fmla="*/ 1292701 h 1292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92002" h="1292889">
                <a:moveTo>
                  <a:pt x="-782" y="-45"/>
                </a:moveTo>
                <a:cubicBezTo>
                  <a:pt x="114253" y="-1611"/>
                  <a:pt x="229083" y="9702"/>
                  <a:pt x="341602" y="33690"/>
                </a:cubicBezTo>
                <a:cubicBezTo>
                  <a:pt x="421560" y="52328"/>
                  <a:pt x="503010" y="96687"/>
                  <a:pt x="580918" y="126881"/>
                </a:cubicBezTo>
                <a:cubicBezTo>
                  <a:pt x="726296" y="181864"/>
                  <a:pt x="696660" y="357249"/>
                  <a:pt x="803272" y="404777"/>
                </a:cubicBezTo>
                <a:cubicBezTo>
                  <a:pt x="937281" y="464606"/>
                  <a:pt x="1138760" y="647073"/>
                  <a:pt x="1172682" y="760394"/>
                </a:cubicBezTo>
                <a:cubicBezTo>
                  <a:pt x="1187219" y="810344"/>
                  <a:pt x="1226918" y="886015"/>
                  <a:pt x="1241457" y="936711"/>
                </a:cubicBezTo>
                <a:cubicBezTo>
                  <a:pt x="1274576" y="1052473"/>
                  <a:pt x="1291314" y="1172299"/>
                  <a:pt x="1291220" y="1292701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0DD6ED8A-2CED-3CAA-07AF-9F50D9921B3E}"/>
              </a:ext>
            </a:extLst>
          </p:cNvPr>
          <p:cNvSpPr/>
          <p:nvPr/>
        </p:nvSpPr>
        <p:spPr>
          <a:xfrm>
            <a:off x="1148996" y="3378720"/>
            <a:ext cx="1554988" cy="1555343"/>
          </a:xfrm>
          <a:custGeom>
            <a:avLst/>
            <a:gdLst>
              <a:gd name="connsiteX0" fmla="*/ -782 w 1554988"/>
              <a:gd name="connsiteY0" fmla="*/ -17 h 1555343"/>
              <a:gd name="connsiteX1" fmla="*/ 411309 w 1554988"/>
              <a:gd name="connsiteY1" fmla="*/ 40615 h 1555343"/>
              <a:gd name="connsiteX2" fmla="*/ 645219 w 1554988"/>
              <a:gd name="connsiteY2" fmla="*/ 194753 h 1555343"/>
              <a:gd name="connsiteX3" fmla="*/ 967101 w 1554988"/>
              <a:gd name="connsiteY3" fmla="*/ 486441 h 1555343"/>
              <a:gd name="connsiteX4" fmla="*/ 1362791 w 1554988"/>
              <a:gd name="connsiteY4" fmla="*/ 908969 h 1555343"/>
              <a:gd name="connsiteX5" fmla="*/ 1494378 w 1554988"/>
              <a:gd name="connsiteY5" fmla="*/ 1126477 h 1555343"/>
              <a:gd name="connsiteX6" fmla="*/ 1554206 w 1554988"/>
              <a:gd name="connsiteY6" fmla="*/ 1555156 h 1555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4988" h="1555343">
                <a:moveTo>
                  <a:pt x="-782" y="-17"/>
                </a:moveTo>
                <a:cubicBezTo>
                  <a:pt x="137662" y="-1899"/>
                  <a:pt x="275903" y="11726"/>
                  <a:pt x="411309" y="40615"/>
                </a:cubicBezTo>
                <a:cubicBezTo>
                  <a:pt x="507483" y="62422"/>
                  <a:pt x="551282" y="159340"/>
                  <a:pt x="645219" y="194753"/>
                </a:cubicBezTo>
                <a:cubicBezTo>
                  <a:pt x="820232" y="260732"/>
                  <a:pt x="838684" y="429035"/>
                  <a:pt x="967101" y="486441"/>
                </a:cubicBezTo>
                <a:cubicBezTo>
                  <a:pt x="1128136" y="558384"/>
                  <a:pt x="1323092" y="772724"/>
                  <a:pt x="1362791" y="908969"/>
                </a:cubicBezTo>
                <a:cubicBezTo>
                  <a:pt x="1380311" y="969171"/>
                  <a:pt x="1477043" y="1065530"/>
                  <a:pt x="1494378" y="1126477"/>
                </a:cubicBezTo>
                <a:cubicBezTo>
                  <a:pt x="1534189" y="1265891"/>
                  <a:pt x="1554336" y="1410169"/>
                  <a:pt x="1554206" y="1555156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6ACEDBC-4DF9-2C52-0FCE-F782850A39DD}"/>
              </a:ext>
            </a:extLst>
          </p:cNvPr>
          <p:cNvSpPr/>
          <p:nvPr/>
        </p:nvSpPr>
        <p:spPr>
          <a:xfrm>
            <a:off x="1148996" y="3126149"/>
            <a:ext cx="1807535" cy="1807542"/>
          </a:xfrm>
          <a:custGeom>
            <a:avLst/>
            <a:gdLst>
              <a:gd name="connsiteX0" fmla="*/ -782 w 1807535"/>
              <a:gd name="connsiteY0" fmla="*/ 7 h 1807542"/>
              <a:gd name="connsiteX1" fmla="*/ 478221 w 1807535"/>
              <a:gd name="connsiteY1" fmla="*/ 47162 h 1807542"/>
              <a:gd name="connsiteX2" fmla="*/ 703556 w 1807535"/>
              <a:gd name="connsiteY2" fmla="*/ 281444 h 1807542"/>
              <a:gd name="connsiteX3" fmla="*/ 1124221 w 1807535"/>
              <a:gd name="connsiteY3" fmla="*/ 565490 h 1807542"/>
              <a:gd name="connsiteX4" fmla="*/ 1468470 w 1807535"/>
              <a:gd name="connsiteY4" fmla="*/ 718883 h 1807542"/>
              <a:gd name="connsiteX5" fmla="*/ 1554206 w 1807535"/>
              <a:gd name="connsiteY5" fmla="*/ 1073009 h 1807542"/>
              <a:gd name="connsiteX6" fmla="*/ 1737233 w 1807535"/>
              <a:gd name="connsiteY6" fmla="*/ 1309342 h 1807542"/>
              <a:gd name="connsiteX7" fmla="*/ 1806753 w 1807535"/>
              <a:gd name="connsiteY7" fmla="*/ 1807355 h 180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07535" h="1807542">
                <a:moveTo>
                  <a:pt x="-782" y="7"/>
                </a:moveTo>
                <a:cubicBezTo>
                  <a:pt x="160140" y="-2155"/>
                  <a:pt x="320803" y="13669"/>
                  <a:pt x="478221" y="47162"/>
                </a:cubicBezTo>
                <a:cubicBezTo>
                  <a:pt x="590050" y="72696"/>
                  <a:pt x="594523" y="240254"/>
                  <a:pt x="703556" y="281444"/>
                </a:cubicBezTo>
                <a:cubicBezTo>
                  <a:pt x="907087" y="358233"/>
                  <a:pt x="974929" y="498766"/>
                  <a:pt x="1124221" y="565490"/>
                </a:cubicBezTo>
                <a:cubicBezTo>
                  <a:pt x="1217413" y="607240"/>
                  <a:pt x="1382548" y="626251"/>
                  <a:pt x="1468470" y="718883"/>
                </a:cubicBezTo>
                <a:cubicBezTo>
                  <a:pt x="1554392" y="811515"/>
                  <a:pt x="1531094" y="993983"/>
                  <a:pt x="1554206" y="1073009"/>
                </a:cubicBezTo>
                <a:cubicBezTo>
                  <a:pt x="1574708" y="1142902"/>
                  <a:pt x="1716917" y="1238330"/>
                  <a:pt x="1737233" y="1309342"/>
                </a:cubicBezTo>
                <a:cubicBezTo>
                  <a:pt x="1783493" y="1471289"/>
                  <a:pt x="1806884" y="1638921"/>
                  <a:pt x="1806753" y="1807355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5F955C20-74AA-8E9C-A214-7048655A5F10}"/>
              </a:ext>
            </a:extLst>
          </p:cNvPr>
          <p:cNvSpPr/>
          <p:nvPr/>
        </p:nvSpPr>
        <p:spPr>
          <a:xfrm>
            <a:off x="1148996" y="2851571"/>
            <a:ext cx="2082264" cy="2082307"/>
          </a:xfrm>
          <a:custGeom>
            <a:avLst/>
            <a:gdLst>
              <a:gd name="connsiteX0" fmla="*/ -782 w 2082264"/>
              <a:gd name="connsiteY0" fmla="*/ 44 h 2082307"/>
              <a:gd name="connsiteX1" fmla="*/ 550909 w 2082264"/>
              <a:gd name="connsiteY1" fmla="*/ 54467 h 2082307"/>
              <a:gd name="connsiteX2" fmla="*/ 810726 w 2082264"/>
              <a:gd name="connsiteY2" fmla="*/ 324162 h 2082307"/>
              <a:gd name="connsiteX3" fmla="*/ 1295320 w 2082264"/>
              <a:gd name="connsiteY3" fmla="*/ 651450 h 2082307"/>
              <a:gd name="connsiteX4" fmla="*/ 1691756 w 2082264"/>
              <a:gd name="connsiteY4" fmla="*/ 827953 h 2082307"/>
              <a:gd name="connsiteX5" fmla="*/ 1790538 w 2082264"/>
              <a:gd name="connsiteY5" fmla="*/ 1236130 h 2082307"/>
              <a:gd name="connsiteX6" fmla="*/ 2001523 w 2082264"/>
              <a:gd name="connsiteY6" fmla="*/ 1508435 h 2082307"/>
              <a:gd name="connsiteX7" fmla="*/ 2081482 w 2082264"/>
              <a:gd name="connsiteY7" fmla="*/ 2082119 h 2082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2264" h="2082307">
                <a:moveTo>
                  <a:pt x="-782" y="44"/>
                </a:moveTo>
                <a:cubicBezTo>
                  <a:pt x="184575" y="-2491"/>
                  <a:pt x="369635" y="15756"/>
                  <a:pt x="550909" y="54467"/>
                </a:cubicBezTo>
                <a:cubicBezTo>
                  <a:pt x="679887" y="83730"/>
                  <a:pt x="716417" y="228548"/>
                  <a:pt x="810726" y="324162"/>
                </a:cubicBezTo>
                <a:cubicBezTo>
                  <a:pt x="1063834" y="581184"/>
                  <a:pt x="1106888" y="654059"/>
                  <a:pt x="1295320" y="651450"/>
                </a:cubicBezTo>
                <a:cubicBezTo>
                  <a:pt x="1410878" y="649772"/>
                  <a:pt x="1593532" y="721343"/>
                  <a:pt x="1691756" y="827953"/>
                </a:cubicBezTo>
                <a:cubicBezTo>
                  <a:pt x="1789980" y="934564"/>
                  <a:pt x="1764072" y="1144803"/>
                  <a:pt x="1790538" y="1236130"/>
                </a:cubicBezTo>
                <a:cubicBezTo>
                  <a:pt x="1814209" y="1316647"/>
                  <a:pt x="1978039" y="1426613"/>
                  <a:pt x="2001523" y="1508435"/>
                </a:cubicBezTo>
                <a:cubicBezTo>
                  <a:pt x="2054699" y="1695022"/>
                  <a:pt x="2081593" y="1888114"/>
                  <a:pt x="2081482" y="2082119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A12310AE-B519-A2BC-59CA-3AC03DA1B91E}"/>
              </a:ext>
            </a:extLst>
          </p:cNvPr>
          <p:cNvSpPr/>
          <p:nvPr/>
        </p:nvSpPr>
        <p:spPr>
          <a:xfrm>
            <a:off x="1374705" y="2622886"/>
            <a:ext cx="2080772" cy="2011848"/>
          </a:xfrm>
          <a:custGeom>
            <a:avLst/>
            <a:gdLst>
              <a:gd name="connsiteX0" fmla="*/ -782 w 2080772"/>
              <a:gd name="connsiteY0" fmla="*/ 38 h 2011848"/>
              <a:gd name="connsiteX1" fmla="*/ 551097 w 2080772"/>
              <a:gd name="connsiteY1" fmla="*/ 54275 h 2011848"/>
              <a:gd name="connsiteX2" fmla="*/ 759286 w 2080772"/>
              <a:gd name="connsiteY2" fmla="*/ 344473 h 2011848"/>
              <a:gd name="connsiteX3" fmla="*/ 1295135 w 2080772"/>
              <a:gd name="connsiteY3" fmla="*/ 651257 h 2011848"/>
              <a:gd name="connsiteX4" fmla="*/ 1691569 w 2080772"/>
              <a:gd name="connsiteY4" fmla="*/ 827948 h 2011848"/>
              <a:gd name="connsiteX5" fmla="*/ 1747484 w 2080772"/>
              <a:gd name="connsiteY5" fmla="*/ 1269860 h 2011848"/>
              <a:gd name="connsiteX6" fmla="*/ 2001151 w 2080772"/>
              <a:gd name="connsiteY6" fmla="*/ 1508429 h 2011848"/>
              <a:gd name="connsiteX7" fmla="*/ 2079990 w 2080772"/>
              <a:gd name="connsiteY7" fmla="*/ 2011661 h 2011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0772" h="2011848">
                <a:moveTo>
                  <a:pt x="-782" y="38"/>
                </a:moveTo>
                <a:cubicBezTo>
                  <a:pt x="184613" y="-2459"/>
                  <a:pt x="369728" y="15732"/>
                  <a:pt x="551097" y="54275"/>
                </a:cubicBezTo>
                <a:cubicBezTo>
                  <a:pt x="679887" y="83538"/>
                  <a:pt x="664976" y="248858"/>
                  <a:pt x="759286" y="344473"/>
                </a:cubicBezTo>
                <a:cubicBezTo>
                  <a:pt x="1012579" y="601680"/>
                  <a:pt x="1137082" y="568131"/>
                  <a:pt x="1295135" y="651257"/>
                </a:cubicBezTo>
                <a:cubicBezTo>
                  <a:pt x="1397459" y="705122"/>
                  <a:pt x="1593347" y="721337"/>
                  <a:pt x="1691569" y="827948"/>
                </a:cubicBezTo>
                <a:cubicBezTo>
                  <a:pt x="1789793" y="934558"/>
                  <a:pt x="1721205" y="1178533"/>
                  <a:pt x="1747484" y="1269860"/>
                </a:cubicBezTo>
                <a:cubicBezTo>
                  <a:pt x="1771155" y="1350377"/>
                  <a:pt x="1977667" y="1426607"/>
                  <a:pt x="2001151" y="1508429"/>
                </a:cubicBezTo>
                <a:cubicBezTo>
                  <a:pt x="2053338" y="1690525"/>
                  <a:pt x="2079990" y="1812791"/>
                  <a:pt x="2079990" y="2011661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9C02A48-9C57-0D47-00AE-2A9AED48CBBF}"/>
              </a:ext>
            </a:extLst>
          </p:cNvPr>
          <p:cNvSpPr/>
          <p:nvPr/>
        </p:nvSpPr>
        <p:spPr>
          <a:xfrm>
            <a:off x="2105324" y="2425361"/>
            <a:ext cx="1520507" cy="1825053"/>
          </a:xfrm>
          <a:custGeom>
            <a:avLst/>
            <a:gdLst>
              <a:gd name="connsiteX0" fmla="*/ -782 w 1520507"/>
              <a:gd name="connsiteY0" fmla="*/ -188 h 1825053"/>
              <a:gd name="connsiteX1" fmla="*/ 207593 w 1520507"/>
              <a:gd name="connsiteY1" fmla="*/ 290195 h 1825053"/>
              <a:gd name="connsiteX2" fmla="*/ 743442 w 1520507"/>
              <a:gd name="connsiteY2" fmla="*/ 596794 h 1825053"/>
              <a:gd name="connsiteX3" fmla="*/ 1139878 w 1520507"/>
              <a:gd name="connsiteY3" fmla="*/ 773484 h 1825053"/>
              <a:gd name="connsiteX4" fmla="*/ 1195793 w 1520507"/>
              <a:gd name="connsiteY4" fmla="*/ 1215396 h 1825053"/>
              <a:gd name="connsiteX5" fmla="*/ 1449459 w 1520507"/>
              <a:gd name="connsiteY5" fmla="*/ 1453966 h 1825053"/>
              <a:gd name="connsiteX6" fmla="*/ 1519725 w 1520507"/>
              <a:gd name="connsiteY6" fmla="*/ 1824866 h 1825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0507" h="1825053">
                <a:moveTo>
                  <a:pt x="-782" y="-188"/>
                </a:moveTo>
                <a:cubicBezTo>
                  <a:pt x="128194" y="29074"/>
                  <a:pt x="113284" y="194395"/>
                  <a:pt x="207593" y="290195"/>
                </a:cubicBezTo>
                <a:cubicBezTo>
                  <a:pt x="460887" y="547217"/>
                  <a:pt x="585391" y="513854"/>
                  <a:pt x="743442" y="596794"/>
                </a:cubicBezTo>
                <a:cubicBezTo>
                  <a:pt x="845766" y="650658"/>
                  <a:pt x="1041654" y="666874"/>
                  <a:pt x="1139878" y="773484"/>
                </a:cubicBezTo>
                <a:cubicBezTo>
                  <a:pt x="1238102" y="880095"/>
                  <a:pt x="1169327" y="1124069"/>
                  <a:pt x="1195793" y="1215396"/>
                </a:cubicBezTo>
                <a:cubicBezTo>
                  <a:pt x="1219277" y="1295913"/>
                  <a:pt x="1425974" y="1372144"/>
                  <a:pt x="1449459" y="1453966"/>
                </a:cubicBezTo>
                <a:cubicBezTo>
                  <a:pt x="1484089" y="1575207"/>
                  <a:pt x="1507610" y="1699357"/>
                  <a:pt x="1519725" y="1824866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79FB9659-85C9-65E3-845B-A0A994B40520}"/>
              </a:ext>
            </a:extLst>
          </p:cNvPr>
          <p:cNvSpPr/>
          <p:nvPr/>
        </p:nvSpPr>
        <p:spPr>
          <a:xfrm>
            <a:off x="2582835" y="2482953"/>
            <a:ext cx="655320" cy="350771"/>
          </a:xfrm>
          <a:custGeom>
            <a:avLst/>
            <a:gdLst>
              <a:gd name="connsiteX0" fmla="*/ -782 w 655320"/>
              <a:gd name="connsiteY0" fmla="*/ -188 h 350771"/>
              <a:gd name="connsiteX1" fmla="*/ 535254 w 655320"/>
              <a:gd name="connsiteY1" fmla="*/ 306597 h 350771"/>
              <a:gd name="connsiteX2" fmla="*/ 654539 w 655320"/>
              <a:gd name="connsiteY2" fmla="*/ 350583 h 350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5320" h="350771">
                <a:moveTo>
                  <a:pt x="-782" y="-188"/>
                </a:moveTo>
                <a:cubicBezTo>
                  <a:pt x="252512" y="257019"/>
                  <a:pt x="377202" y="223471"/>
                  <a:pt x="535254" y="306597"/>
                </a:cubicBezTo>
                <a:cubicBezTo>
                  <a:pt x="573593" y="324862"/>
                  <a:pt x="613515" y="339587"/>
                  <a:pt x="654539" y="350583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F0A256A-D2C2-12B6-4450-4BB82ED190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3425" y="2204864"/>
            <a:ext cx="4347047" cy="4104456"/>
          </a:xfrm>
        </p:spPr>
        <p:txBody>
          <a:bodyPr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i="1" dirty="0"/>
              <a:t>sound in, sound out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/>
              <a:t>different from conventional US but as safe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/>
              <a:t>quantitative images of acoustic properties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/>
              <a:t>novel diagnostic information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22955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1" grpId="0" animBg="1"/>
      <p:bldP spid="5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F71E4AB-B68E-4F61-BA53-3C7D9BBAE83E}"/>
              </a:ext>
            </a:extLst>
          </p:cNvPr>
          <p:cNvSpPr/>
          <p:nvPr/>
        </p:nvSpPr>
        <p:spPr>
          <a:xfrm>
            <a:off x="564" y="854472"/>
            <a:ext cx="488105" cy="15979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05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BAB999-2CFE-03E3-C99F-0538D92D7000}"/>
              </a:ext>
            </a:extLst>
          </p:cNvPr>
          <p:cNvSpPr txBox="1"/>
          <p:nvPr/>
        </p:nvSpPr>
        <p:spPr>
          <a:xfrm>
            <a:off x="533400" y="6406480"/>
            <a:ext cx="80772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>
                <a:latin typeface="+mn-lt"/>
              </a:rPr>
              <a:t>From: </a:t>
            </a:r>
            <a:r>
              <a:rPr lang="en-US" sz="1600" b="1" dirty="0" err="1">
                <a:latin typeface="+mn-lt"/>
              </a:rPr>
              <a:t>Duric</a:t>
            </a:r>
            <a:r>
              <a:rPr lang="en-US" sz="1600" b="1" dirty="0">
                <a:latin typeface="+mn-lt"/>
              </a:rPr>
              <a:t>, </a:t>
            </a:r>
            <a:r>
              <a:rPr lang="en-US" sz="1600" b="1" dirty="0" err="1">
                <a:latin typeface="+mn-lt"/>
              </a:rPr>
              <a:t>Littrup</a:t>
            </a:r>
            <a:r>
              <a:rPr lang="en-US" sz="1600" b="1" dirty="0">
                <a:latin typeface="+mn-lt"/>
              </a:rPr>
              <a:t>, 2017</a:t>
            </a:r>
            <a:r>
              <a:rPr lang="en-US" sz="1600" i="1" dirty="0">
                <a:latin typeface="+mn-lt"/>
              </a:rPr>
              <a:t>. </a:t>
            </a:r>
            <a:r>
              <a:rPr lang="en-US" sz="1600" dirty="0">
                <a:latin typeface="+mn-lt"/>
              </a:rPr>
              <a:t>Breast Ultrasound Tomography</a:t>
            </a:r>
            <a:r>
              <a:rPr lang="en-US" sz="1600" i="1" dirty="0">
                <a:latin typeface="+mn-lt"/>
              </a:rPr>
              <a:t>, </a:t>
            </a:r>
            <a:r>
              <a:rPr lang="en-US" sz="1600" i="1" dirty="0" err="1">
                <a:latin typeface="+mn-lt"/>
              </a:rPr>
              <a:t>IntechOpen</a:t>
            </a:r>
            <a:endParaRPr lang="LID4096" sz="1600" i="1" dirty="0">
              <a:latin typeface="+mn-lt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1282B85-3AD8-EDC5-982D-018E7A6F9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08720"/>
            <a:ext cx="8077200" cy="762000"/>
          </a:xfrm>
        </p:spPr>
        <p:txBody>
          <a:bodyPr/>
          <a:lstStyle/>
          <a:p>
            <a:r>
              <a:rPr lang="en-US" sz="2800" dirty="0"/>
              <a:t>Speed of Sound vs MRI Images</a:t>
            </a:r>
            <a:endParaRPr lang="LID4096" sz="2800" dirty="0"/>
          </a:p>
        </p:txBody>
      </p:sp>
      <p:pic>
        <p:nvPicPr>
          <p:cNvPr id="9" name="Picture 8" descr="A picture containing old&#10;&#10;Description automatically generated">
            <a:extLst>
              <a:ext uri="{FF2B5EF4-FFF2-40B4-BE49-F238E27FC236}">
                <a16:creationId xmlns:a16="http://schemas.microsoft.com/office/drawing/2014/main" id="{916B5114-C727-8AD5-BE93-B14EC8D72B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138" y="1772816"/>
            <a:ext cx="8263725" cy="371976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3289342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2|29|13.8|8.4|25.7|12.2|2.6|6.1|8.9|12.4|0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2|29|13.8|8.4|25.7|12.2|2.6|6.1|8.9|12.4|0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2|29|13.8|8.4|25.7|12.2|2.6|6.1|8.9|12.4|0.9"/>
</p:tagLst>
</file>

<file path=ppt/theme/theme1.xml><?xml version="1.0" encoding="utf-8"?>
<a:theme xmlns:a="http://schemas.openxmlformats.org/drawingml/2006/main" name="template-cwi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A70500"/>
      </a:accent1>
      <a:accent2>
        <a:srgbClr val="A70500"/>
      </a:accent2>
      <a:accent3>
        <a:srgbClr val="FFFFFF"/>
      </a:accent3>
      <a:accent4>
        <a:srgbClr val="000000"/>
      </a:accent4>
      <a:accent5>
        <a:srgbClr val="D0AAAA"/>
      </a:accent5>
      <a:accent6>
        <a:srgbClr val="970400"/>
      </a:accent6>
      <a:hlink>
        <a:srgbClr val="7F0400"/>
      </a:hlink>
      <a:folHlink>
        <a:srgbClr val="7E5D5D"/>
      </a:folHlink>
    </a:clrScheme>
    <a:fontScheme name="template-cwi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-2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-28" charset="0"/>
          </a:defRPr>
        </a:defPPr>
      </a:lstStyle>
    </a:lnDef>
  </a:objectDefaults>
  <a:extraClrSchemeLst>
    <a:extraClrScheme>
      <a:clrScheme name="template-cwi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-cwi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plate-cwi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-cwi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-cwi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-cwi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-cwi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Office\Templates\template-cwi.pot</Template>
  <TotalTime>1</TotalTime>
  <Words>2285</Words>
  <Application>Microsoft Office PowerPoint</Application>
  <PresentationFormat>On-screen Show (4:3)</PresentationFormat>
  <Paragraphs>602</Paragraphs>
  <Slides>55</Slides>
  <Notes>51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3" baseType="lpstr">
      <vt:lpstr>Abadi</vt:lpstr>
      <vt:lpstr>Arial</vt:lpstr>
      <vt:lpstr>Calibri</vt:lpstr>
      <vt:lpstr>Cambria Math</vt:lpstr>
      <vt:lpstr>Times New Roman</vt:lpstr>
      <vt:lpstr>Verdana</vt:lpstr>
      <vt:lpstr>Wingdings</vt:lpstr>
      <vt:lpstr>template-cwi</vt:lpstr>
      <vt:lpstr>Photoacoustic and Ultrasonic Tomography for Breast Imaging</vt:lpstr>
      <vt:lpstr>PowerPoint Presentation</vt:lpstr>
      <vt:lpstr>Photoacoustic and Ultrasonic Tomography for Breast Imaging</vt:lpstr>
      <vt:lpstr>Breast Cancer</vt:lpstr>
      <vt:lpstr>Conventional Breast Imaging</vt:lpstr>
      <vt:lpstr>Photoacoustic Tomography (PAT)</vt:lpstr>
      <vt:lpstr>Photoacoustic Imaging: Spectral Properties</vt:lpstr>
      <vt:lpstr>Ultrasound Tomography (UST)</vt:lpstr>
      <vt:lpstr>Speed of Sound vs MRI Images</vt:lpstr>
      <vt:lpstr>H2020: PAMMOTH</vt:lpstr>
      <vt:lpstr>PAM3 System</vt:lpstr>
      <vt:lpstr>Our Contributions</vt:lpstr>
      <vt:lpstr>PAT: Mathematical Modelling</vt:lpstr>
      <vt:lpstr>Reconstruction of Initial Photoacoustic Pressure</vt:lpstr>
      <vt:lpstr>PAT Modeling, baseline</vt:lpstr>
      <vt:lpstr>PAT Modeling, + spatial response</vt:lpstr>
      <vt:lpstr>PAT Modeling, + temporal response</vt:lpstr>
      <vt:lpstr>PAT Modeling, + sampling density</vt:lpstr>
      <vt:lpstr>PAT Modeling, higher resolution</vt:lpstr>
      <vt:lpstr>Illustration: Phantom Validation</vt:lpstr>
      <vt:lpstr>Illustration: Phantom Validation</vt:lpstr>
      <vt:lpstr>Illustration: In Vivo Results</vt:lpstr>
      <vt:lpstr>How deep can we image?</vt:lpstr>
      <vt:lpstr>UST: Mathematical Modelling (simplified)</vt:lpstr>
      <vt:lpstr>UST Reconstruction Approaches</vt:lpstr>
      <vt:lpstr>Time Domain Full Waveform Inversion</vt:lpstr>
      <vt:lpstr>3D Time Domain FWI for Breast UST</vt:lpstr>
      <vt:lpstr>Numerical proof-of-concept study</vt:lpstr>
      <vt:lpstr>Numerical proof-of-concept study</vt:lpstr>
      <vt:lpstr>FWI for Experimental Data: Where Are We?</vt:lpstr>
      <vt:lpstr>SOS Phantom</vt:lpstr>
      <vt:lpstr>SOS Phantom: Travel Time Tomography </vt:lpstr>
      <vt:lpstr>SOS Phantom: FWI</vt:lpstr>
      <vt:lpstr>SOS Phantom: FWI</vt:lpstr>
      <vt:lpstr>SOS Phantom: FWI</vt:lpstr>
      <vt:lpstr>SOS Phantom: FWI</vt:lpstr>
      <vt:lpstr>In Vivo  Results: TTT</vt:lpstr>
      <vt:lpstr>In Vivo  Results FWI</vt:lpstr>
      <vt:lpstr>In Vivo  Results FWI</vt:lpstr>
      <vt:lpstr>In Vivo  Results FWI</vt:lpstr>
      <vt:lpstr>In Vivo  Results FWI</vt:lpstr>
      <vt:lpstr>In Vivo  Results FWI</vt:lpstr>
      <vt:lpstr>Improvement (up to now…)</vt:lpstr>
      <vt:lpstr>Improvement (up to now…)</vt:lpstr>
      <vt:lpstr>Summary &amp; Outlook</vt:lpstr>
      <vt:lpstr>Acoustic Wave Solvers</vt:lpstr>
      <vt:lpstr>k-Wave</vt:lpstr>
      <vt:lpstr>SOS phantom, gradient illustrations</vt:lpstr>
      <vt:lpstr>SOS phantom, gradient illustrations</vt:lpstr>
      <vt:lpstr>SOS phantom, gradient illustrations</vt:lpstr>
      <vt:lpstr>SOS phantom, gradient illustrations</vt:lpstr>
      <vt:lpstr>SOS phantom, gradient illustrations</vt:lpstr>
      <vt:lpstr>SOS phantom, gradient illustrations</vt:lpstr>
      <vt:lpstr>SOS phantom, gradient illustrations</vt:lpstr>
      <vt:lpstr>SOS phantom, gradient illustrations</vt:lpstr>
    </vt:vector>
  </TitlesOfParts>
  <Manager/>
  <Company>Het Hoofdkantoor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CWI</dc:title>
  <dc:subject/>
  <dc:creator>Thom Bouman</dc:creator>
  <cp:keywords/>
  <dc:description/>
  <cp:lastModifiedBy>Felix</cp:lastModifiedBy>
  <cp:revision>256</cp:revision>
  <dcterms:created xsi:type="dcterms:W3CDTF">2001-02-21T14:32:28Z</dcterms:created>
  <dcterms:modified xsi:type="dcterms:W3CDTF">2024-06-20T09:43:27Z</dcterms:modified>
  <cp:category/>
</cp:coreProperties>
</file>

<file path=docProps/thumbnail.jpeg>
</file>